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64" r:id="rId4"/>
  </p:sldMasterIdLst>
  <p:notesMasterIdLst>
    <p:notesMasterId r:id="rId8"/>
  </p:notesMasterIdLst>
  <p:sldIdLst>
    <p:sldId id="410" r:id="rId5"/>
    <p:sldId id="411" r:id="rId6"/>
    <p:sldId id="412" r:id="rId7"/>
    <p:sldId id="413" r:id="rId9"/>
    <p:sldId id="415" r:id="rId10"/>
    <p:sldId id="417" r:id="rId11"/>
    <p:sldId id="419" r:id="rId12"/>
    <p:sldId id="434" r:id="rId13"/>
    <p:sldId id="418" r:id="rId14"/>
    <p:sldId id="414" r:id="rId15"/>
    <p:sldId id="435" r:id="rId16"/>
    <p:sldId id="416" r:id="rId17"/>
    <p:sldId id="424" r:id="rId18"/>
    <p:sldId id="423" r:id="rId19"/>
    <p:sldId id="437" r:id="rId20"/>
    <p:sldId id="422" r:id="rId21"/>
    <p:sldId id="427" r:id="rId22"/>
    <p:sldId id="426" r:id="rId23"/>
    <p:sldId id="429" r:id="rId24"/>
    <p:sldId id="428" r:id="rId25"/>
    <p:sldId id="421" r:id="rId26"/>
    <p:sldId id="425" r:id="rId27"/>
    <p:sldId id="430" r:id="rId28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3C9F"/>
    <a:srgbClr val="6679D8"/>
    <a:srgbClr val="1C328A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83" d="100"/>
          <a:sy n="83" d="100"/>
        </p:scale>
        <p:origin x="86" y="48"/>
      </p:cViewPr>
      <p:guideLst>
        <p:guide orient="horz" pos="143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-31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3" Type="http://schemas.openxmlformats.org/officeDocument/2006/relationships/tags" Target="tags/tag75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E58CD-AB8B-45F8-A8E6-870A66DB95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BFB9-D403-4D41-B28C-ABA48CCF83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2000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2000"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476320"/>
            <a:ext cx="10800000" cy="792000"/>
          </a:xfrm>
        </p:spPr>
        <p:txBody>
          <a:bodyPr lIns="72000" tIns="46800" rIns="72000" bIns="46800"/>
          <a:lstStyle>
            <a:lvl1pPr algn="l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Tm="2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B6BFC-8AAA-4928-B800-60EF27003F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10917-9E0F-43EB-B9F8-729C1853300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52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11.png"/><Relationship Id="rId10" Type="http://schemas.openxmlformats.org/officeDocument/2006/relationships/notesSlide" Target="../notesSlides/notesSlide9.xml"/><Relationship Id="rId1" Type="http://schemas.openxmlformats.org/officeDocument/2006/relationships/tags" Target="../tags/tag5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3.xml"/><Relationship Id="rId6" Type="http://schemas.openxmlformats.org/officeDocument/2006/relationships/tags" Target="../tags/tag60.xml"/><Relationship Id="rId5" Type="http://schemas.microsoft.com/office/2007/relationships/hdphoto" Target="../media/image3.wdp"/><Relationship Id="rId4" Type="http://schemas.openxmlformats.org/officeDocument/2006/relationships/image" Target="../media/image2.pn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61.xml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62.xml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image" Target="../media/image15.jpe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67.xml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13.xml"/><Relationship Id="rId6" Type="http://schemas.openxmlformats.org/officeDocument/2006/relationships/tags" Target="../tags/tag68.xml"/><Relationship Id="rId5" Type="http://schemas.microsoft.com/office/2007/relationships/hdphoto" Target="../media/image3.wdp"/><Relationship Id="rId4" Type="http://schemas.openxmlformats.org/officeDocument/2006/relationships/image" Target="../media/image2.png"/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69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svg"/><Relationship Id="rId8" Type="http://schemas.openxmlformats.org/officeDocument/2006/relationships/image" Target="../media/image22.png"/><Relationship Id="rId7" Type="http://schemas.openxmlformats.org/officeDocument/2006/relationships/image" Target="../media/image21.svg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8" Type="http://schemas.openxmlformats.org/officeDocument/2006/relationships/notesSlide" Target="../notesSlides/notesSlide17.xml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70.xml"/><Relationship Id="rId15" Type="http://schemas.microsoft.com/office/2007/relationships/hdphoto" Target="../media/image3.wdp"/><Relationship Id="rId14" Type="http://schemas.openxmlformats.org/officeDocument/2006/relationships/image" Target="../media/image2.png"/><Relationship Id="rId13" Type="http://schemas.openxmlformats.org/officeDocument/2006/relationships/image" Target="../media/image27.svg"/><Relationship Id="rId12" Type="http://schemas.openxmlformats.org/officeDocument/2006/relationships/image" Target="../media/image26.png"/><Relationship Id="rId11" Type="http://schemas.openxmlformats.org/officeDocument/2006/relationships/image" Target="../media/image25.svg"/><Relationship Id="rId10" Type="http://schemas.openxmlformats.org/officeDocument/2006/relationships/image" Target="../media/image24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6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71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72.xml"/><Relationship Id="rId7" Type="http://schemas.microsoft.com/office/2007/relationships/hdphoto" Target="../media/image3.wdp"/><Relationship Id="rId6" Type="http://schemas.openxmlformats.org/officeDocument/2006/relationships/image" Target="../media/image2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3" Type="http://schemas.openxmlformats.org/officeDocument/2006/relationships/image" Target="../media/image10.jpeg"/><Relationship Id="rId2" Type="http://schemas.openxmlformats.org/officeDocument/2006/relationships/image" Target="../media/image28.jpeg"/><Relationship Id="rId10" Type="http://schemas.openxmlformats.org/officeDocument/2006/relationships/notesSlide" Target="../notesSlides/notesSlide19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73.xml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74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7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3.xml"/><Relationship Id="rId6" Type="http://schemas.openxmlformats.org/officeDocument/2006/relationships/tags" Target="../tags/tag8.xml"/><Relationship Id="rId5" Type="http://schemas.microsoft.com/office/2007/relationships/hdphoto" Target="../media/image3.wdp"/><Relationship Id="rId4" Type="http://schemas.openxmlformats.org/officeDocument/2006/relationships/image" Target="../media/image2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image" Target="../media/image9.jpeg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image" Target="../media/image8.jpeg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image" Target="../media/image7.jpeg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13.xml"/><Relationship Id="rId13" Type="http://schemas.openxmlformats.org/officeDocument/2006/relationships/tags" Target="../tags/tag15.xml"/><Relationship Id="rId12" Type="http://schemas.microsoft.com/office/2007/relationships/hdphoto" Target="../media/image3.wdp"/><Relationship Id="rId11" Type="http://schemas.openxmlformats.org/officeDocument/2006/relationships/image" Target="../media/image2.png"/><Relationship Id="rId10" Type="http://schemas.openxmlformats.org/officeDocument/2006/relationships/tags" Target="../tags/tag14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6" Type="http://schemas.openxmlformats.org/officeDocument/2006/relationships/notesSlide" Target="../notesSlides/notesSlide4.xml"/><Relationship Id="rId25" Type="http://schemas.openxmlformats.org/officeDocument/2006/relationships/slideLayout" Target="../slideLayouts/slideLayout13.xml"/><Relationship Id="rId24" Type="http://schemas.openxmlformats.org/officeDocument/2006/relationships/tags" Target="../tags/tag36.xml"/><Relationship Id="rId23" Type="http://schemas.microsoft.com/office/2007/relationships/hdphoto" Target="../media/image3.wdp"/><Relationship Id="rId22" Type="http://schemas.openxmlformats.org/officeDocument/2006/relationships/image" Target="../media/image2.png"/><Relationship Id="rId21" Type="http://schemas.openxmlformats.org/officeDocument/2006/relationships/tags" Target="../tags/tag35.xml"/><Relationship Id="rId20" Type="http://schemas.openxmlformats.org/officeDocument/2006/relationships/tags" Target="../tags/tag34.xml"/><Relationship Id="rId2" Type="http://schemas.openxmlformats.org/officeDocument/2006/relationships/tags" Target="../tags/tag16.xml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image" Target="../media/image10.jpeg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48.xml"/><Relationship Id="rId15" Type="http://schemas.microsoft.com/office/2007/relationships/hdphoto" Target="../media/image3.wdp"/><Relationship Id="rId14" Type="http://schemas.openxmlformats.org/officeDocument/2006/relationships/image" Target="../media/image2.png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49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51.xml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tags" Target="../tags/tag50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0" r="8" b="1408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图形"/>
          <p:cNvSpPr/>
          <p:nvPr/>
        </p:nvSpPr>
        <p:spPr>
          <a:xfrm rot="10800000">
            <a:off x="-24130" y="-7620"/>
            <a:ext cx="12240260" cy="6865620"/>
          </a:xfrm>
          <a:prstGeom prst="rect">
            <a:avLst/>
          </a:prstGeom>
          <a:gradFill>
            <a:gsLst>
              <a:gs pos="40000">
                <a:srgbClr val="0C3089"/>
              </a:gs>
              <a:gs pos="26000">
                <a:srgbClr val="0A2F7D">
                  <a:alpha val="90000"/>
                </a:srgbClr>
              </a:gs>
              <a:gs pos="0">
                <a:srgbClr val="A762BB"/>
              </a:gs>
              <a:gs pos="90000">
                <a:srgbClr val="1332AE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sp>
        <p:nvSpPr>
          <p:cNvPr id="12" name="图形"/>
          <p:cNvSpPr txBox="1"/>
          <p:nvPr/>
        </p:nvSpPr>
        <p:spPr>
          <a:xfrm>
            <a:off x="3890010" y="2969780"/>
            <a:ext cx="81419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6000" dirty="0">
                <a:ln w="15875">
                  <a:noFill/>
                </a:ln>
                <a:gradFill>
                  <a:gsLst>
                    <a:gs pos="0">
                      <a:srgbClr val="F0EEC2"/>
                    </a:gs>
                    <a:gs pos="100000">
                      <a:srgbClr val="DFDA7F"/>
                    </a:gs>
                  </a:gsLst>
                  <a:lin ang="16200000" scaled="0"/>
                </a:gra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2024</a:t>
            </a:r>
            <a:r>
              <a:rPr lang="zh-CN" altLang="en-US" sz="6000" dirty="0">
                <a:ln w="15875">
                  <a:noFill/>
                </a:ln>
                <a:gradFill>
                  <a:gsLst>
                    <a:gs pos="0">
                      <a:srgbClr val="F0EEC2"/>
                    </a:gs>
                    <a:gs pos="100000">
                      <a:srgbClr val="DFDA7F"/>
                    </a:gs>
                  </a:gsLst>
                  <a:lin ang="16200000" scaled="0"/>
                </a:gra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年度运营计划纲要</a:t>
            </a:r>
            <a:endParaRPr lang="zh-CN" altLang="en-US" sz="6000" dirty="0">
              <a:ln w="15875">
                <a:noFill/>
              </a:ln>
              <a:gradFill>
                <a:gsLst>
                  <a:gs pos="0">
                    <a:srgbClr val="F0EEC2"/>
                  </a:gs>
                  <a:gs pos="100000">
                    <a:srgbClr val="DFDA7F"/>
                  </a:gs>
                </a:gsLst>
                <a:lin ang="16200000" scaled="0"/>
              </a:gra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sp>
        <p:nvSpPr>
          <p:cNvPr id="13" name="图形"/>
          <p:cNvSpPr txBox="1"/>
          <p:nvPr/>
        </p:nvSpPr>
        <p:spPr>
          <a:xfrm>
            <a:off x="4720590" y="2298066"/>
            <a:ext cx="6731000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dirty="0">
                <a:ln w="15875">
                  <a:noFill/>
                </a:ln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步履不停</a:t>
            </a:r>
            <a:r>
              <a:rPr lang="en-US" altLang="zh-CN" sz="3200" dirty="0">
                <a:ln w="15875">
                  <a:noFill/>
                </a:ln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·</a:t>
            </a:r>
            <a:r>
              <a:rPr lang="zh-CN" altLang="en-US" sz="3200" dirty="0">
                <a:ln w="15875">
                  <a:noFill/>
                </a:ln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日落星野</a:t>
            </a:r>
            <a:endParaRPr lang="zh-CN" altLang="en-US" sz="3200" dirty="0">
              <a:ln w="15875">
                <a:noFill/>
              </a:ln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21" name="图形"/>
          <p:cNvGrpSpPr/>
          <p:nvPr/>
        </p:nvGrpSpPr>
        <p:grpSpPr>
          <a:xfrm>
            <a:off x="620712" y="6055360"/>
            <a:ext cx="1602105" cy="123190"/>
            <a:chOff x="2301" y="7416"/>
            <a:chExt cx="3123" cy="240"/>
          </a:xfrm>
          <a:gradFill>
            <a:gsLst>
              <a:gs pos="0">
                <a:srgbClr val="DFDA7F"/>
              </a:gs>
              <a:gs pos="100000">
                <a:srgbClr val="F0EEC2"/>
              </a:gs>
            </a:gsLst>
            <a:lin ang="2700000" scaled="0"/>
          </a:gradFill>
        </p:grpSpPr>
        <p:sp>
          <p:nvSpPr>
            <p:cNvPr id="22" name="图形"/>
            <p:cNvSpPr/>
            <p:nvPr/>
          </p:nvSpPr>
          <p:spPr>
            <a:xfrm rot="5400000">
              <a:off x="2286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4" name="图形"/>
            <p:cNvSpPr/>
            <p:nvPr/>
          </p:nvSpPr>
          <p:spPr>
            <a:xfrm rot="5400000">
              <a:off x="2995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5" name="图形"/>
            <p:cNvSpPr/>
            <p:nvPr/>
          </p:nvSpPr>
          <p:spPr>
            <a:xfrm rot="5400000">
              <a:off x="3705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6" name="图形"/>
            <p:cNvSpPr/>
            <p:nvPr/>
          </p:nvSpPr>
          <p:spPr>
            <a:xfrm rot="5400000">
              <a:off x="4414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7" name="图形"/>
            <p:cNvSpPr/>
            <p:nvPr/>
          </p:nvSpPr>
          <p:spPr>
            <a:xfrm>
              <a:off x="5184" y="7416"/>
              <a:ext cx="240" cy="2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2" name="图形"/>
          <p:cNvSpPr/>
          <p:nvPr/>
        </p:nvSpPr>
        <p:spPr>
          <a:xfrm>
            <a:off x="7626927" y="4979670"/>
            <a:ext cx="1790123" cy="4318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汇报人：</a:t>
            </a:r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S</a:t>
            </a:r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unny</a:t>
            </a:r>
            <a:endParaRPr lang="en-US" altLang="zh-CN" sz="12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sp>
        <p:nvSpPr>
          <p:cNvPr id="3" name="图形"/>
          <p:cNvSpPr/>
          <p:nvPr/>
        </p:nvSpPr>
        <p:spPr>
          <a:xfrm>
            <a:off x="9795510" y="4967605"/>
            <a:ext cx="1656080" cy="431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2024</a:t>
            </a:r>
            <a:r>
              <a:rPr lang="zh-CN" altLang="en-US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年</a:t>
            </a:r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2</a:t>
            </a:r>
            <a:r>
              <a:rPr lang="zh-CN" altLang="en-US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月</a:t>
            </a:r>
            <a:endParaRPr lang="en-US" altLang="zh-CN" sz="12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117" name="文本框 116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chemeClr val="bg1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chemeClr val="bg1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18" name="图片 117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54328" y="683851"/>
            <a:ext cx="328295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工作岗位轮换制度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63" name="Freeform 6"/>
          <p:cNvSpPr/>
          <p:nvPr/>
        </p:nvSpPr>
        <p:spPr bwMode="auto">
          <a:xfrm>
            <a:off x="6730635" y="2907575"/>
            <a:ext cx="1182018" cy="1364059"/>
          </a:xfrm>
          <a:custGeom>
            <a:avLst/>
            <a:gdLst>
              <a:gd name="T0" fmla="*/ 1130 w 2260"/>
              <a:gd name="T1" fmla="*/ 0 h 2610"/>
              <a:gd name="T2" fmla="*/ 1695 w 2260"/>
              <a:gd name="T3" fmla="*/ 326 h 2610"/>
              <a:gd name="T4" fmla="*/ 2260 w 2260"/>
              <a:gd name="T5" fmla="*/ 652 h 2610"/>
              <a:gd name="T6" fmla="*/ 2260 w 2260"/>
              <a:gd name="T7" fmla="*/ 1305 h 2610"/>
              <a:gd name="T8" fmla="*/ 2260 w 2260"/>
              <a:gd name="T9" fmla="*/ 1957 h 2610"/>
              <a:gd name="T10" fmla="*/ 1695 w 2260"/>
              <a:gd name="T11" fmla="*/ 2283 h 2610"/>
              <a:gd name="T12" fmla="*/ 1130 w 2260"/>
              <a:gd name="T13" fmla="*/ 2610 h 2610"/>
              <a:gd name="T14" fmla="*/ 565 w 2260"/>
              <a:gd name="T15" fmla="*/ 2283 h 2610"/>
              <a:gd name="T16" fmla="*/ 0 w 2260"/>
              <a:gd name="T17" fmla="*/ 1957 h 2610"/>
              <a:gd name="T18" fmla="*/ 0 w 2260"/>
              <a:gd name="T19" fmla="*/ 1305 h 2610"/>
              <a:gd name="T20" fmla="*/ 0 w 2260"/>
              <a:gd name="T21" fmla="*/ 652 h 2610"/>
              <a:gd name="T22" fmla="*/ 565 w 2260"/>
              <a:gd name="T23" fmla="*/ 326 h 2610"/>
              <a:gd name="T24" fmla="*/ 1130 w 2260"/>
              <a:gd name="T25" fmla="*/ 0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64" name="Freeform 7"/>
          <p:cNvSpPr/>
          <p:nvPr/>
        </p:nvSpPr>
        <p:spPr bwMode="auto">
          <a:xfrm>
            <a:off x="4279347" y="2907575"/>
            <a:ext cx="1180655" cy="1364059"/>
          </a:xfrm>
          <a:custGeom>
            <a:avLst/>
            <a:gdLst>
              <a:gd name="T0" fmla="*/ 1130 w 2260"/>
              <a:gd name="T1" fmla="*/ 0 h 2610"/>
              <a:gd name="T2" fmla="*/ 1695 w 2260"/>
              <a:gd name="T3" fmla="*/ 326 h 2610"/>
              <a:gd name="T4" fmla="*/ 2260 w 2260"/>
              <a:gd name="T5" fmla="*/ 652 h 2610"/>
              <a:gd name="T6" fmla="*/ 2260 w 2260"/>
              <a:gd name="T7" fmla="*/ 1305 h 2610"/>
              <a:gd name="T8" fmla="*/ 2260 w 2260"/>
              <a:gd name="T9" fmla="*/ 1957 h 2610"/>
              <a:gd name="T10" fmla="*/ 1695 w 2260"/>
              <a:gd name="T11" fmla="*/ 2283 h 2610"/>
              <a:gd name="T12" fmla="*/ 1130 w 2260"/>
              <a:gd name="T13" fmla="*/ 2610 h 2610"/>
              <a:gd name="T14" fmla="*/ 565 w 2260"/>
              <a:gd name="T15" fmla="*/ 2283 h 2610"/>
              <a:gd name="T16" fmla="*/ 0 w 2260"/>
              <a:gd name="T17" fmla="*/ 1957 h 2610"/>
              <a:gd name="T18" fmla="*/ 0 w 2260"/>
              <a:gd name="T19" fmla="*/ 1305 h 2610"/>
              <a:gd name="T20" fmla="*/ 0 w 2260"/>
              <a:gd name="T21" fmla="*/ 652 h 2610"/>
              <a:gd name="T22" fmla="*/ 565 w 2260"/>
              <a:gd name="T23" fmla="*/ 326 h 2610"/>
              <a:gd name="T24" fmla="*/ 1130 w 2260"/>
              <a:gd name="T25" fmla="*/ 0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6000">
                <a:schemeClr val="accent1">
                  <a:lumMod val="75000"/>
                </a:schemeClr>
              </a:gs>
            </a:gsLst>
            <a:lin ang="2700000" scaled="0"/>
          </a:gra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 dirty="0">
              <a:solidFill>
                <a:schemeClr val="tx1">
                  <a:lumMod val="75000"/>
                  <a:lumOff val="25000"/>
                </a:schemeClr>
              </a:solidFill>
              <a:ea typeface="思源黑体" panose="020B0500000000000000" pitchFamily="34" charset="-122"/>
            </a:endParaRPr>
          </a:p>
        </p:txBody>
      </p:sp>
      <p:sp>
        <p:nvSpPr>
          <p:cNvPr id="65" name="Freeform 8"/>
          <p:cNvSpPr/>
          <p:nvPr/>
        </p:nvSpPr>
        <p:spPr bwMode="auto">
          <a:xfrm>
            <a:off x="4891488" y="1842244"/>
            <a:ext cx="1180655" cy="1365423"/>
          </a:xfrm>
          <a:custGeom>
            <a:avLst/>
            <a:gdLst>
              <a:gd name="T0" fmla="*/ 1130 w 2260"/>
              <a:gd name="T1" fmla="*/ 0 h 2610"/>
              <a:gd name="T2" fmla="*/ 1695 w 2260"/>
              <a:gd name="T3" fmla="*/ 326 h 2610"/>
              <a:gd name="T4" fmla="*/ 2260 w 2260"/>
              <a:gd name="T5" fmla="*/ 652 h 2610"/>
              <a:gd name="T6" fmla="*/ 2260 w 2260"/>
              <a:gd name="T7" fmla="*/ 1305 h 2610"/>
              <a:gd name="T8" fmla="*/ 2260 w 2260"/>
              <a:gd name="T9" fmla="*/ 1957 h 2610"/>
              <a:gd name="T10" fmla="*/ 1695 w 2260"/>
              <a:gd name="T11" fmla="*/ 2283 h 2610"/>
              <a:gd name="T12" fmla="*/ 1130 w 2260"/>
              <a:gd name="T13" fmla="*/ 2610 h 2610"/>
              <a:gd name="T14" fmla="*/ 565 w 2260"/>
              <a:gd name="T15" fmla="*/ 2283 h 2610"/>
              <a:gd name="T16" fmla="*/ 0 w 2260"/>
              <a:gd name="T17" fmla="*/ 1957 h 2610"/>
              <a:gd name="T18" fmla="*/ 0 w 2260"/>
              <a:gd name="T19" fmla="*/ 1305 h 2610"/>
              <a:gd name="T20" fmla="*/ 0 w 2260"/>
              <a:gd name="T21" fmla="*/ 652 h 2610"/>
              <a:gd name="T22" fmla="*/ 565 w 2260"/>
              <a:gd name="T23" fmla="*/ 326 h 2610"/>
              <a:gd name="T24" fmla="*/ 1130 w 2260"/>
              <a:gd name="T25" fmla="*/ 0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66" name="Freeform 9"/>
          <p:cNvSpPr/>
          <p:nvPr/>
        </p:nvSpPr>
        <p:spPr bwMode="auto">
          <a:xfrm>
            <a:off x="6119859" y="1842244"/>
            <a:ext cx="1180655" cy="1365423"/>
          </a:xfrm>
          <a:custGeom>
            <a:avLst/>
            <a:gdLst>
              <a:gd name="T0" fmla="*/ 1130 w 2260"/>
              <a:gd name="T1" fmla="*/ 0 h 2610"/>
              <a:gd name="T2" fmla="*/ 1695 w 2260"/>
              <a:gd name="T3" fmla="*/ 326 h 2610"/>
              <a:gd name="T4" fmla="*/ 2260 w 2260"/>
              <a:gd name="T5" fmla="*/ 652 h 2610"/>
              <a:gd name="T6" fmla="*/ 2260 w 2260"/>
              <a:gd name="T7" fmla="*/ 1305 h 2610"/>
              <a:gd name="T8" fmla="*/ 2260 w 2260"/>
              <a:gd name="T9" fmla="*/ 1957 h 2610"/>
              <a:gd name="T10" fmla="*/ 1695 w 2260"/>
              <a:gd name="T11" fmla="*/ 2283 h 2610"/>
              <a:gd name="T12" fmla="*/ 1130 w 2260"/>
              <a:gd name="T13" fmla="*/ 2610 h 2610"/>
              <a:gd name="T14" fmla="*/ 565 w 2260"/>
              <a:gd name="T15" fmla="*/ 2283 h 2610"/>
              <a:gd name="T16" fmla="*/ 0 w 2260"/>
              <a:gd name="T17" fmla="*/ 1957 h 2610"/>
              <a:gd name="T18" fmla="*/ 0 w 2260"/>
              <a:gd name="T19" fmla="*/ 1305 h 2610"/>
              <a:gd name="T20" fmla="*/ 0 w 2260"/>
              <a:gd name="T21" fmla="*/ 652 h 2610"/>
              <a:gd name="T22" fmla="*/ 565 w 2260"/>
              <a:gd name="T23" fmla="*/ 326 h 2610"/>
              <a:gd name="T24" fmla="*/ 1130 w 2260"/>
              <a:gd name="T25" fmla="*/ 0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0" h="261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6000">
                <a:schemeClr val="accent1">
                  <a:lumMod val="75000"/>
                </a:schemeClr>
              </a:gs>
            </a:gsLst>
            <a:lin ang="2700000" scaled="0"/>
          </a:gra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67" name="Freeform 10"/>
          <p:cNvSpPr/>
          <p:nvPr/>
        </p:nvSpPr>
        <p:spPr bwMode="auto">
          <a:xfrm>
            <a:off x="4891488" y="3966084"/>
            <a:ext cx="1180655" cy="1365423"/>
          </a:xfrm>
          <a:custGeom>
            <a:avLst/>
            <a:gdLst>
              <a:gd name="T0" fmla="*/ 1130 w 2260"/>
              <a:gd name="T1" fmla="*/ 0 h 2609"/>
              <a:gd name="T2" fmla="*/ 1695 w 2260"/>
              <a:gd name="T3" fmla="*/ 326 h 2609"/>
              <a:gd name="T4" fmla="*/ 2260 w 2260"/>
              <a:gd name="T5" fmla="*/ 652 h 2609"/>
              <a:gd name="T6" fmla="*/ 2260 w 2260"/>
              <a:gd name="T7" fmla="*/ 1305 h 2609"/>
              <a:gd name="T8" fmla="*/ 2260 w 2260"/>
              <a:gd name="T9" fmla="*/ 1957 h 2609"/>
              <a:gd name="T10" fmla="*/ 1695 w 2260"/>
              <a:gd name="T11" fmla="*/ 2283 h 2609"/>
              <a:gd name="T12" fmla="*/ 1130 w 2260"/>
              <a:gd name="T13" fmla="*/ 2609 h 2609"/>
              <a:gd name="T14" fmla="*/ 565 w 2260"/>
              <a:gd name="T15" fmla="*/ 2283 h 2609"/>
              <a:gd name="T16" fmla="*/ 0 w 2260"/>
              <a:gd name="T17" fmla="*/ 1957 h 2609"/>
              <a:gd name="T18" fmla="*/ 0 w 2260"/>
              <a:gd name="T19" fmla="*/ 1305 h 2609"/>
              <a:gd name="T20" fmla="*/ 0 w 2260"/>
              <a:gd name="T21" fmla="*/ 652 h 2609"/>
              <a:gd name="T22" fmla="*/ 565 w 2260"/>
              <a:gd name="T23" fmla="*/ 326 h 2609"/>
              <a:gd name="T24" fmla="*/ 1130 w 2260"/>
              <a:gd name="T25" fmla="*/ 0 h 2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0" h="2609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09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68" name="Freeform 11"/>
          <p:cNvSpPr/>
          <p:nvPr/>
        </p:nvSpPr>
        <p:spPr bwMode="auto">
          <a:xfrm>
            <a:off x="6119859" y="3966084"/>
            <a:ext cx="1180655" cy="1365423"/>
          </a:xfrm>
          <a:custGeom>
            <a:avLst/>
            <a:gdLst>
              <a:gd name="T0" fmla="*/ 1130 w 2260"/>
              <a:gd name="T1" fmla="*/ 0 h 2609"/>
              <a:gd name="T2" fmla="*/ 1695 w 2260"/>
              <a:gd name="T3" fmla="*/ 326 h 2609"/>
              <a:gd name="T4" fmla="*/ 2260 w 2260"/>
              <a:gd name="T5" fmla="*/ 652 h 2609"/>
              <a:gd name="T6" fmla="*/ 2260 w 2260"/>
              <a:gd name="T7" fmla="*/ 1305 h 2609"/>
              <a:gd name="T8" fmla="*/ 2260 w 2260"/>
              <a:gd name="T9" fmla="*/ 1957 h 2609"/>
              <a:gd name="T10" fmla="*/ 1695 w 2260"/>
              <a:gd name="T11" fmla="*/ 2283 h 2609"/>
              <a:gd name="T12" fmla="*/ 1130 w 2260"/>
              <a:gd name="T13" fmla="*/ 2609 h 2609"/>
              <a:gd name="T14" fmla="*/ 565 w 2260"/>
              <a:gd name="T15" fmla="*/ 2283 h 2609"/>
              <a:gd name="T16" fmla="*/ 0 w 2260"/>
              <a:gd name="T17" fmla="*/ 1957 h 2609"/>
              <a:gd name="T18" fmla="*/ 0 w 2260"/>
              <a:gd name="T19" fmla="*/ 1305 h 2609"/>
              <a:gd name="T20" fmla="*/ 0 w 2260"/>
              <a:gd name="T21" fmla="*/ 652 h 2609"/>
              <a:gd name="T22" fmla="*/ 565 w 2260"/>
              <a:gd name="T23" fmla="*/ 326 h 2609"/>
              <a:gd name="T24" fmla="*/ 1130 w 2260"/>
              <a:gd name="T25" fmla="*/ 0 h 2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0" h="2609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09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6000">
                <a:schemeClr val="accent1">
                  <a:lumMod val="75000"/>
                </a:schemeClr>
              </a:gs>
            </a:gsLst>
            <a:lin ang="2700000" scaled="0"/>
          </a:gra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 dirty="0">
              <a:solidFill>
                <a:schemeClr val="tx1">
                  <a:lumMod val="75000"/>
                  <a:lumOff val="25000"/>
                </a:schemeClr>
              </a:solidFill>
              <a:ea typeface="思源黑体" panose="020B0500000000000000" pitchFamily="34" charset="-122"/>
            </a:endParaRPr>
          </a:p>
        </p:txBody>
      </p:sp>
      <p:sp>
        <p:nvSpPr>
          <p:cNvPr id="69" name="Freeform 13"/>
          <p:cNvSpPr>
            <a:spLocks noEditPoints="1"/>
          </p:cNvSpPr>
          <p:nvPr/>
        </p:nvSpPr>
        <p:spPr bwMode="auto">
          <a:xfrm>
            <a:off x="4628363" y="3331796"/>
            <a:ext cx="526251" cy="519707"/>
          </a:xfrm>
          <a:custGeom>
            <a:avLst/>
            <a:gdLst>
              <a:gd name="T0" fmla="*/ 909 w 1006"/>
              <a:gd name="T1" fmla="*/ 858 h 995"/>
              <a:gd name="T2" fmla="*/ 805 w 1006"/>
              <a:gd name="T3" fmla="*/ 858 h 995"/>
              <a:gd name="T4" fmla="*/ 969 w 1006"/>
              <a:gd name="T5" fmla="*/ 97 h 995"/>
              <a:gd name="T6" fmla="*/ 834 w 1006"/>
              <a:gd name="T7" fmla="*/ 0 h 995"/>
              <a:gd name="T8" fmla="*/ 472 w 1006"/>
              <a:gd name="T9" fmla="*/ 323 h 995"/>
              <a:gd name="T10" fmla="*/ 421 w 1006"/>
              <a:gd name="T11" fmla="*/ 397 h 995"/>
              <a:gd name="T12" fmla="*/ 376 w 1006"/>
              <a:gd name="T13" fmla="*/ 419 h 995"/>
              <a:gd name="T14" fmla="*/ 381 w 1006"/>
              <a:gd name="T15" fmla="*/ 556 h 995"/>
              <a:gd name="T16" fmla="*/ 89 w 1006"/>
              <a:gd name="T17" fmla="*/ 810 h 995"/>
              <a:gd name="T18" fmla="*/ 57 w 1006"/>
              <a:gd name="T19" fmla="*/ 995 h 995"/>
              <a:gd name="T20" fmla="*/ 208 w 1006"/>
              <a:gd name="T21" fmla="*/ 844 h 995"/>
              <a:gd name="T22" fmla="*/ 445 w 1006"/>
              <a:gd name="T23" fmla="*/ 621 h 995"/>
              <a:gd name="T24" fmla="*/ 578 w 1006"/>
              <a:gd name="T25" fmla="*/ 621 h 995"/>
              <a:gd name="T26" fmla="*/ 616 w 1006"/>
              <a:gd name="T27" fmla="*/ 537 h 995"/>
              <a:gd name="T28" fmla="*/ 674 w 1006"/>
              <a:gd name="T29" fmla="*/ 525 h 995"/>
              <a:gd name="T30" fmla="*/ 969 w 1006"/>
              <a:gd name="T31" fmla="*/ 97 h 995"/>
              <a:gd name="T32" fmla="*/ 392 w 1006"/>
              <a:gd name="T33" fmla="*/ 325 h 995"/>
              <a:gd name="T34" fmla="*/ 404 w 1006"/>
              <a:gd name="T35" fmla="*/ 312 h 995"/>
              <a:gd name="T36" fmla="*/ 436 w 1006"/>
              <a:gd name="T37" fmla="*/ 281 h 995"/>
              <a:gd name="T38" fmla="*/ 215 w 1006"/>
              <a:gd name="T39" fmla="*/ 1 h 995"/>
              <a:gd name="T40" fmla="*/ 280 w 1006"/>
              <a:gd name="T41" fmla="*/ 160 h 995"/>
              <a:gd name="T42" fmla="*/ 21 w 1006"/>
              <a:gd name="T43" fmla="*/ 195 h 995"/>
              <a:gd name="T44" fmla="*/ 232 w 1006"/>
              <a:gd name="T45" fmla="*/ 447 h 995"/>
              <a:gd name="T46" fmla="*/ 303 w 1006"/>
              <a:gd name="T47" fmla="*/ 433 h 995"/>
              <a:gd name="T48" fmla="*/ 363 w 1006"/>
              <a:gd name="T49" fmla="*/ 354 h 995"/>
              <a:gd name="T50" fmla="*/ 672 w 1006"/>
              <a:gd name="T51" fmla="*/ 606 h 995"/>
              <a:gd name="T52" fmla="*/ 617 w 1006"/>
              <a:gd name="T53" fmla="*/ 660 h 995"/>
              <a:gd name="T54" fmla="*/ 741 w 1006"/>
              <a:gd name="T55" fmla="*/ 871 h 995"/>
              <a:gd name="T56" fmla="*/ 869 w 1006"/>
              <a:gd name="T57" fmla="*/ 995 h 995"/>
              <a:gd name="T58" fmla="*/ 980 w 1006"/>
              <a:gd name="T59" fmla="*/ 825 h 995"/>
              <a:gd name="T60" fmla="*/ 702 w 1006"/>
              <a:gd name="T61" fmla="*/ 576 h 995"/>
              <a:gd name="T62" fmla="*/ 658 w 1006"/>
              <a:gd name="T63" fmla="*/ 579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06" h="995">
                <a:moveTo>
                  <a:pt x="857" y="806"/>
                </a:moveTo>
                <a:cubicBezTo>
                  <a:pt x="886" y="806"/>
                  <a:pt x="909" y="829"/>
                  <a:pt x="909" y="858"/>
                </a:cubicBezTo>
                <a:cubicBezTo>
                  <a:pt x="909" y="887"/>
                  <a:pt x="886" y="910"/>
                  <a:pt x="857" y="910"/>
                </a:cubicBezTo>
                <a:cubicBezTo>
                  <a:pt x="828" y="910"/>
                  <a:pt x="805" y="887"/>
                  <a:pt x="805" y="858"/>
                </a:cubicBezTo>
                <a:cubicBezTo>
                  <a:pt x="805" y="829"/>
                  <a:pt x="828" y="806"/>
                  <a:pt x="857" y="806"/>
                </a:cubicBezTo>
                <a:close/>
                <a:moveTo>
                  <a:pt x="969" y="97"/>
                </a:moveTo>
                <a:lnTo>
                  <a:pt x="900" y="28"/>
                </a:lnTo>
                <a:cubicBezTo>
                  <a:pt x="882" y="9"/>
                  <a:pt x="858" y="0"/>
                  <a:pt x="834" y="0"/>
                </a:cubicBezTo>
                <a:cubicBezTo>
                  <a:pt x="810" y="0"/>
                  <a:pt x="786" y="9"/>
                  <a:pt x="767" y="28"/>
                </a:cubicBezTo>
                <a:lnTo>
                  <a:pt x="472" y="323"/>
                </a:lnTo>
                <a:cubicBezTo>
                  <a:pt x="481" y="340"/>
                  <a:pt x="475" y="367"/>
                  <a:pt x="460" y="381"/>
                </a:cubicBezTo>
                <a:cubicBezTo>
                  <a:pt x="451" y="391"/>
                  <a:pt x="435" y="397"/>
                  <a:pt x="421" y="397"/>
                </a:cubicBezTo>
                <a:cubicBezTo>
                  <a:pt x="414" y="397"/>
                  <a:pt x="408" y="396"/>
                  <a:pt x="402" y="393"/>
                </a:cubicBezTo>
                <a:lnTo>
                  <a:pt x="376" y="419"/>
                </a:lnTo>
                <a:cubicBezTo>
                  <a:pt x="340" y="455"/>
                  <a:pt x="340" y="515"/>
                  <a:pt x="376" y="552"/>
                </a:cubicBezTo>
                <a:lnTo>
                  <a:pt x="381" y="556"/>
                </a:lnTo>
                <a:lnTo>
                  <a:pt x="151" y="787"/>
                </a:lnTo>
                <a:lnTo>
                  <a:pt x="89" y="810"/>
                </a:lnTo>
                <a:lnTo>
                  <a:pt x="0" y="938"/>
                </a:lnTo>
                <a:lnTo>
                  <a:pt x="57" y="995"/>
                </a:lnTo>
                <a:lnTo>
                  <a:pt x="185" y="906"/>
                </a:lnTo>
                <a:lnTo>
                  <a:pt x="208" y="844"/>
                </a:lnTo>
                <a:lnTo>
                  <a:pt x="439" y="614"/>
                </a:lnTo>
                <a:lnTo>
                  <a:pt x="445" y="621"/>
                </a:lnTo>
                <a:cubicBezTo>
                  <a:pt x="464" y="639"/>
                  <a:pt x="488" y="648"/>
                  <a:pt x="512" y="648"/>
                </a:cubicBezTo>
                <a:cubicBezTo>
                  <a:pt x="536" y="648"/>
                  <a:pt x="560" y="639"/>
                  <a:pt x="578" y="621"/>
                </a:cubicBezTo>
                <a:lnTo>
                  <a:pt x="604" y="595"/>
                </a:lnTo>
                <a:cubicBezTo>
                  <a:pt x="596" y="577"/>
                  <a:pt x="602" y="551"/>
                  <a:pt x="616" y="537"/>
                </a:cubicBezTo>
                <a:cubicBezTo>
                  <a:pt x="626" y="527"/>
                  <a:pt x="642" y="521"/>
                  <a:pt x="656" y="521"/>
                </a:cubicBezTo>
                <a:cubicBezTo>
                  <a:pt x="662" y="521"/>
                  <a:pt x="669" y="522"/>
                  <a:pt x="674" y="525"/>
                </a:cubicBezTo>
                <a:lnTo>
                  <a:pt x="969" y="230"/>
                </a:lnTo>
                <a:cubicBezTo>
                  <a:pt x="1006" y="193"/>
                  <a:pt x="1006" y="133"/>
                  <a:pt x="969" y="97"/>
                </a:cubicBezTo>
                <a:close/>
                <a:moveTo>
                  <a:pt x="363" y="354"/>
                </a:moveTo>
                <a:lnTo>
                  <a:pt x="392" y="325"/>
                </a:lnTo>
                <a:lnTo>
                  <a:pt x="418" y="338"/>
                </a:lnTo>
                <a:lnTo>
                  <a:pt x="404" y="312"/>
                </a:lnTo>
                <a:lnTo>
                  <a:pt x="433" y="284"/>
                </a:lnTo>
                <a:lnTo>
                  <a:pt x="436" y="281"/>
                </a:lnTo>
                <a:cubicBezTo>
                  <a:pt x="442" y="264"/>
                  <a:pt x="446" y="248"/>
                  <a:pt x="446" y="233"/>
                </a:cubicBezTo>
                <a:cubicBezTo>
                  <a:pt x="446" y="115"/>
                  <a:pt x="333" y="0"/>
                  <a:pt x="215" y="1"/>
                </a:cubicBezTo>
                <a:cubicBezTo>
                  <a:pt x="214" y="1"/>
                  <a:pt x="201" y="15"/>
                  <a:pt x="193" y="22"/>
                </a:cubicBezTo>
                <a:cubicBezTo>
                  <a:pt x="288" y="117"/>
                  <a:pt x="280" y="102"/>
                  <a:pt x="280" y="160"/>
                </a:cubicBezTo>
                <a:cubicBezTo>
                  <a:pt x="280" y="207"/>
                  <a:pt x="205" y="282"/>
                  <a:pt x="159" y="282"/>
                </a:cubicBezTo>
                <a:cubicBezTo>
                  <a:pt x="99" y="282"/>
                  <a:pt x="118" y="291"/>
                  <a:pt x="21" y="195"/>
                </a:cubicBezTo>
                <a:cubicBezTo>
                  <a:pt x="14" y="202"/>
                  <a:pt x="0" y="215"/>
                  <a:pt x="0" y="216"/>
                </a:cubicBezTo>
                <a:cubicBezTo>
                  <a:pt x="2" y="334"/>
                  <a:pt x="113" y="447"/>
                  <a:pt x="232" y="447"/>
                </a:cubicBezTo>
                <a:cubicBezTo>
                  <a:pt x="253" y="447"/>
                  <a:pt x="276" y="440"/>
                  <a:pt x="299" y="429"/>
                </a:cubicBezTo>
                <a:lnTo>
                  <a:pt x="303" y="433"/>
                </a:lnTo>
                <a:cubicBezTo>
                  <a:pt x="310" y="414"/>
                  <a:pt x="322" y="395"/>
                  <a:pt x="337" y="380"/>
                </a:cubicBezTo>
                <a:lnTo>
                  <a:pt x="363" y="354"/>
                </a:lnTo>
                <a:close/>
                <a:moveTo>
                  <a:pt x="658" y="579"/>
                </a:moveTo>
                <a:lnTo>
                  <a:pt x="672" y="606"/>
                </a:lnTo>
                <a:lnTo>
                  <a:pt x="644" y="634"/>
                </a:lnTo>
                <a:lnTo>
                  <a:pt x="617" y="660"/>
                </a:lnTo>
                <a:cubicBezTo>
                  <a:pt x="602" y="675"/>
                  <a:pt x="584" y="687"/>
                  <a:pt x="564" y="694"/>
                </a:cubicBezTo>
                <a:lnTo>
                  <a:pt x="741" y="871"/>
                </a:lnTo>
                <a:lnTo>
                  <a:pt x="824" y="983"/>
                </a:lnTo>
                <a:lnTo>
                  <a:pt x="869" y="995"/>
                </a:lnTo>
                <a:lnTo>
                  <a:pt x="992" y="871"/>
                </a:lnTo>
                <a:lnTo>
                  <a:pt x="980" y="825"/>
                </a:lnTo>
                <a:lnTo>
                  <a:pt x="869" y="743"/>
                </a:lnTo>
                <a:lnTo>
                  <a:pt x="702" y="576"/>
                </a:lnTo>
                <a:lnTo>
                  <a:pt x="685" y="592"/>
                </a:lnTo>
                <a:lnTo>
                  <a:pt x="658" y="5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68571" tIns="34285" rIns="68571" bIns="34285" numCol="1" anchor="t" anchorCtr="0" compatLnSpc="1"/>
          <a:lstStyle/>
          <a:p>
            <a:pPr>
              <a:defRPr/>
            </a:pPr>
            <a:endParaRPr lang="zh-CN" altLang="en-US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Freeform 14"/>
          <p:cNvSpPr>
            <a:spLocks noEditPoints="1"/>
          </p:cNvSpPr>
          <p:nvPr/>
        </p:nvSpPr>
        <p:spPr bwMode="auto">
          <a:xfrm>
            <a:off x="5311397" y="2211905"/>
            <a:ext cx="377646" cy="515614"/>
          </a:xfrm>
          <a:custGeom>
            <a:avLst/>
            <a:gdLst>
              <a:gd name="T0" fmla="*/ 95 w 723"/>
              <a:gd name="T1" fmla="*/ 160 h 986"/>
              <a:gd name="T2" fmla="*/ 80 w 723"/>
              <a:gd name="T3" fmla="*/ 986 h 986"/>
              <a:gd name="T4" fmla="*/ 723 w 723"/>
              <a:gd name="T5" fmla="*/ 242 h 986"/>
              <a:gd name="T6" fmla="*/ 668 w 723"/>
              <a:gd name="T7" fmla="*/ 260 h 986"/>
              <a:gd name="T8" fmla="*/ 83 w 723"/>
              <a:gd name="T9" fmla="*/ 929 h 986"/>
              <a:gd name="T10" fmla="*/ 313 w 723"/>
              <a:gd name="T11" fmla="*/ 105 h 986"/>
              <a:gd name="T12" fmla="*/ 410 w 723"/>
              <a:gd name="T13" fmla="*/ 105 h 986"/>
              <a:gd name="T14" fmla="*/ 360 w 723"/>
              <a:gd name="T15" fmla="*/ 157 h 986"/>
              <a:gd name="T16" fmla="*/ 253 w 723"/>
              <a:gd name="T17" fmla="*/ 107 h 986"/>
              <a:gd name="T18" fmla="*/ 133 w 723"/>
              <a:gd name="T19" fmla="*/ 250 h 986"/>
              <a:gd name="T20" fmla="*/ 590 w 723"/>
              <a:gd name="T21" fmla="*/ 250 h 986"/>
              <a:gd name="T22" fmla="*/ 470 w 723"/>
              <a:gd name="T23" fmla="*/ 107 h 986"/>
              <a:gd name="T24" fmla="*/ 253 w 723"/>
              <a:gd name="T25" fmla="*/ 107 h 986"/>
              <a:gd name="T26" fmla="*/ 255 w 723"/>
              <a:gd name="T27" fmla="*/ 749 h 986"/>
              <a:gd name="T28" fmla="*/ 175 w 723"/>
              <a:gd name="T29" fmla="*/ 771 h 986"/>
              <a:gd name="T30" fmla="*/ 158 w 723"/>
              <a:gd name="T31" fmla="*/ 789 h 986"/>
              <a:gd name="T32" fmla="*/ 255 w 723"/>
              <a:gd name="T33" fmla="*/ 796 h 986"/>
              <a:gd name="T34" fmla="*/ 153 w 723"/>
              <a:gd name="T35" fmla="*/ 846 h 986"/>
              <a:gd name="T36" fmla="*/ 280 w 723"/>
              <a:gd name="T37" fmla="*/ 784 h 986"/>
              <a:gd name="T38" fmla="*/ 280 w 723"/>
              <a:gd name="T39" fmla="*/ 744 h 986"/>
              <a:gd name="T40" fmla="*/ 128 w 723"/>
              <a:gd name="T41" fmla="*/ 751 h 986"/>
              <a:gd name="T42" fmla="*/ 248 w 723"/>
              <a:gd name="T43" fmla="*/ 879 h 986"/>
              <a:gd name="T44" fmla="*/ 248 w 723"/>
              <a:gd name="T45" fmla="*/ 387 h 986"/>
              <a:gd name="T46" fmla="*/ 175 w 723"/>
              <a:gd name="T47" fmla="*/ 409 h 986"/>
              <a:gd name="T48" fmla="*/ 200 w 723"/>
              <a:gd name="T49" fmla="*/ 474 h 986"/>
              <a:gd name="T50" fmla="*/ 153 w 723"/>
              <a:gd name="T51" fmla="*/ 492 h 986"/>
              <a:gd name="T52" fmla="*/ 248 w 723"/>
              <a:gd name="T53" fmla="*/ 362 h 986"/>
              <a:gd name="T54" fmla="*/ 128 w 723"/>
              <a:gd name="T55" fmla="*/ 489 h 986"/>
              <a:gd name="T56" fmla="*/ 279 w 723"/>
              <a:gd name="T57" fmla="*/ 416 h 986"/>
              <a:gd name="T58" fmla="*/ 278 w 723"/>
              <a:gd name="T59" fmla="*/ 382 h 986"/>
              <a:gd name="T60" fmla="*/ 255 w 723"/>
              <a:gd name="T61" fmla="*/ 582 h 986"/>
              <a:gd name="T62" fmla="*/ 158 w 723"/>
              <a:gd name="T63" fmla="*/ 607 h 986"/>
              <a:gd name="T64" fmla="*/ 255 w 723"/>
              <a:gd name="T65" fmla="*/ 672 h 986"/>
              <a:gd name="T66" fmla="*/ 280 w 723"/>
              <a:gd name="T67" fmla="*/ 563 h 986"/>
              <a:gd name="T68" fmla="*/ 128 w 723"/>
              <a:gd name="T69" fmla="*/ 569 h 986"/>
              <a:gd name="T70" fmla="*/ 255 w 723"/>
              <a:gd name="T71" fmla="*/ 696 h 986"/>
              <a:gd name="T72" fmla="*/ 334 w 723"/>
              <a:gd name="T73" fmla="*/ 538 h 986"/>
              <a:gd name="T74" fmla="*/ 378 w 723"/>
              <a:gd name="T75" fmla="*/ 836 h 986"/>
              <a:gd name="T76" fmla="*/ 580 w 723"/>
              <a:gd name="T77" fmla="*/ 774 h 986"/>
              <a:gd name="T78" fmla="*/ 370 w 723"/>
              <a:gd name="T79" fmla="*/ 829 h 986"/>
              <a:gd name="T80" fmla="*/ 580 w 723"/>
              <a:gd name="T81" fmla="*/ 587 h 986"/>
              <a:gd name="T82" fmla="*/ 370 w 723"/>
              <a:gd name="T83" fmla="*/ 474 h 986"/>
              <a:gd name="T84" fmla="*/ 370 w 723"/>
              <a:gd name="T85" fmla="*/ 40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23" h="986">
                <a:moveTo>
                  <a:pt x="55" y="260"/>
                </a:moveTo>
                <a:cubicBezTo>
                  <a:pt x="55" y="232"/>
                  <a:pt x="68" y="218"/>
                  <a:pt x="95" y="217"/>
                </a:cubicBezTo>
                <a:lnTo>
                  <a:pt x="95" y="160"/>
                </a:lnTo>
                <a:cubicBezTo>
                  <a:pt x="45" y="161"/>
                  <a:pt x="0" y="193"/>
                  <a:pt x="0" y="242"/>
                </a:cubicBezTo>
                <a:lnTo>
                  <a:pt x="0" y="906"/>
                </a:lnTo>
                <a:cubicBezTo>
                  <a:pt x="0" y="947"/>
                  <a:pt x="40" y="986"/>
                  <a:pt x="80" y="986"/>
                </a:cubicBezTo>
                <a:lnTo>
                  <a:pt x="643" y="986"/>
                </a:lnTo>
                <a:cubicBezTo>
                  <a:pt x="683" y="986"/>
                  <a:pt x="723" y="947"/>
                  <a:pt x="723" y="906"/>
                </a:cubicBezTo>
                <a:lnTo>
                  <a:pt x="723" y="242"/>
                </a:lnTo>
                <a:cubicBezTo>
                  <a:pt x="723" y="193"/>
                  <a:pt x="678" y="161"/>
                  <a:pt x="628" y="160"/>
                </a:cubicBezTo>
                <a:lnTo>
                  <a:pt x="628" y="217"/>
                </a:lnTo>
                <a:cubicBezTo>
                  <a:pt x="655" y="218"/>
                  <a:pt x="668" y="232"/>
                  <a:pt x="668" y="260"/>
                </a:cubicBezTo>
                <a:lnTo>
                  <a:pt x="668" y="889"/>
                </a:lnTo>
                <a:cubicBezTo>
                  <a:pt x="668" y="908"/>
                  <a:pt x="659" y="929"/>
                  <a:pt x="640" y="929"/>
                </a:cubicBezTo>
                <a:lnTo>
                  <a:pt x="83" y="929"/>
                </a:lnTo>
                <a:cubicBezTo>
                  <a:pt x="61" y="929"/>
                  <a:pt x="55" y="906"/>
                  <a:pt x="55" y="884"/>
                </a:cubicBezTo>
                <a:lnTo>
                  <a:pt x="55" y="260"/>
                </a:lnTo>
                <a:close/>
                <a:moveTo>
                  <a:pt x="313" y="105"/>
                </a:moveTo>
                <a:cubicBezTo>
                  <a:pt x="313" y="82"/>
                  <a:pt x="335" y="60"/>
                  <a:pt x="358" y="60"/>
                </a:cubicBezTo>
                <a:lnTo>
                  <a:pt x="365" y="60"/>
                </a:lnTo>
                <a:cubicBezTo>
                  <a:pt x="388" y="60"/>
                  <a:pt x="410" y="82"/>
                  <a:pt x="410" y="105"/>
                </a:cubicBezTo>
                <a:lnTo>
                  <a:pt x="410" y="110"/>
                </a:lnTo>
                <a:cubicBezTo>
                  <a:pt x="410" y="135"/>
                  <a:pt x="388" y="157"/>
                  <a:pt x="363" y="157"/>
                </a:cubicBezTo>
                <a:lnTo>
                  <a:pt x="360" y="157"/>
                </a:lnTo>
                <a:cubicBezTo>
                  <a:pt x="335" y="157"/>
                  <a:pt x="313" y="135"/>
                  <a:pt x="313" y="110"/>
                </a:cubicBezTo>
                <a:lnTo>
                  <a:pt x="313" y="105"/>
                </a:lnTo>
                <a:close/>
                <a:moveTo>
                  <a:pt x="253" y="107"/>
                </a:moveTo>
                <a:lnTo>
                  <a:pt x="173" y="107"/>
                </a:lnTo>
                <a:cubicBezTo>
                  <a:pt x="145" y="107"/>
                  <a:pt x="133" y="120"/>
                  <a:pt x="133" y="147"/>
                </a:cubicBezTo>
                <a:lnTo>
                  <a:pt x="133" y="250"/>
                </a:lnTo>
                <a:cubicBezTo>
                  <a:pt x="133" y="267"/>
                  <a:pt x="144" y="285"/>
                  <a:pt x="160" y="285"/>
                </a:cubicBezTo>
                <a:lnTo>
                  <a:pt x="563" y="285"/>
                </a:lnTo>
                <a:cubicBezTo>
                  <a:pt x="579" y="285"/>
                  <a:pt x="590" y="267"/>
                  <a:pt x="590" y="250"/>
                </a:cubicBezTo>
                <a:lnTo>
                  <a:pt x="590" y="147"/>
                </a:lnTo>
                <a:cubicBezTo>
                  <a:pt x="590" y="120"/>
                  <a:pt x="578" y="107"/>
                  <a:pt x="550" y="107"/>
                </a:cubicBezTo>
                <a:lnTo>
                  <a:pt x="470" y="107"/>
                </a:lnTo>
                <a:cubicBezTo>
                  <a:pt x="470" y="52"/>
                  <a:pt x="423" y="0"/>
                  <a:pt x="370" y="0"/>
                </a:cubicBezTo>
                <a:lnTo>
                  <a:pt x="353" y="0"/>
                </a:lnTo>
                <a:cubicBezTo>
                  <a:pt x="300" y="0"/>
                  <a:pt x="253" y="52"/>
                  <a:pt x="253" y="107"/>
                </a:cubicBezTo>
                <a:close/>
                <a:moveTo>
                  <a:pt x="153" y="756"/>
                </a:moveTo>
                <a:cubicBezTo>
                  <a:pt x="153" y="751"/>
                  <a:pt x="154" y="749"/>
                  <a:pt x="160" y="749"/>
                </a:cubicBezTo>
                <a:lnTo>
                  <a:pt x="255" y="749"/>
                </a:lnTo>
                <a:lnTo>
                  <a:pt x="255" y="756"/>
                </a:lnTo>
                <a:cubicBezTo>
                  <a:pt x="255" y="764"/>
                  <a:pt x="216" y="787"/>
                  <a:pt x="208" y="791"/>
                </a:cubicBezTo>
                <a:cubicBezTo>
                  <a:pt x="201" y="786"/>
                  <a:pt x="186" y="771"/>
                  <a:pt x="175" y="771"/>
                </a:cubicBezTo>
                <a:lnTo>
                  <a:pt x="173" y="771"/>
                </a:lnTo>
                <a:cubicBezTo>
                  <a:pt x="167" y="771"/>
                  <a:pt x="158" y="780"/>
                  <a:pt x="158" y="786"/>
                </a:cubicBezTo>
                <a:lnTo>
                  <a:pt x="158" y="789"/>
                </a:lnTo>
                <a:cubicBezTo>
                  <a:pt x="158" y="795"/>
                  <a:pt x="193" y="834"/>
                  <a:pt x="200" y="834"/>
                </a:cubicBezTo>
                <a:lnTo>
                  <a:pt x="203" y="834"/>
                </a:lnTo>
                <a:cubicBezTo>
                  <a:pt x="208" y="834"/>
                  <a:pt x="247" y="802"/>
                  <a:pt x="255" y="796"/>
                </a:cubicBezTo>
                <a:cubicBezTo>
                  <a:pt x="255" y="810"/>
                  <a:pt x="261" y="854"/>
                  <a:pt x="248" y="854"/>
                </a:cubicBezTo>
                <a:lnTo>
                  <a:pt x="160" y="854"/>
                </a:lnTo>
                <a:cubicBezTo>
                  <a:pt x="154" y="854"/>
                  <a:pt x="153" y="852"/>
                  <a:pt x="153" y="846"/>
                </a:cubicBezTo>
                <a:lnTo>
                  <a:pt x="153" y="756"/>
                </a:lnTo>
                <a:close/>
                <a:moveTo>
                  <a:pt x="248" y="879"/>
                </a:moveTo>
                <a:cubicBezTo>
                  <a:pt x="295" y="879"/>
                  <a:pt x="277" y="827"/>
                  <a:pt x="280" y="784"/>
                </a:cubicBezTo>
                <a:cubicBezTo>
                  <a:pt x="282" y="762"/>
                  <a:pt x="337" y="742"/>
                  <a:pt x="343" y="721"/>
                </a:cubicBezTo>
                <a:lnTo>
                  <a:pt x="335" y="721"/>
                </a:lnTo>
                <a:cubicBezTo>
                  <a:pt x="318" y="721"/>
                  <a:pt x="293" y="737"/>
                  <a:pt x="280" y="744"/>
                </a:cubicBezTo>
                <a:cubicBezTo>
                  <a:pt x="274" y="735"/>
                  <a:pt x="268" y="724"/>
                  <a:pt x="253" y="724"/>
                </a:cubicBezTo>
                <a:lnTo>
                  <a:pt x="155" y="724"/>
                </a:lnTo>
                <a:cubicBezTo>
                  <a:pt x="141" y="724"/>
                  <a:pt x="128" y="737"/>
                  <a:pt x="128" y="751"/>
                </a:cubicBezTo>
                <a:lnTo>
                  <a:pt x="128" y="851"/>
                </a:lnTo>
                <a:cubicBezTo>
                  <a:pt x="128" y="868"/>
                  <a:pt x="143" y="879"/>
                  <a:pt x="160" y="879"/>
                </a:cubicBezTo>
                <a:lnTo>
                  <a:pt x="248" y="879"/>
                </a:lnTo>
                <a:close/>
                <a:moveTo>
                  <a:pt x="153" y="394"/>
                </a:moveTo>
                <a:cubicBezTo>
                  <a:pt x="153" y="389"/>
                  <a:pt x="154" y="387"/>
                  <a:pt x="160" y="387"/>
                </a:cubicBezTo>
                <a:lnTo>
                  <a:pt x="248" y="387"/>
                </a:lnTo>
                <a:cubicBezTo>
                  <a:pt x="253" y="387"/>
                  <a:pt x="255" y="389"/>
                  <a:pt x="255" y="394"/>
                </a:cubicBezTo>
                <a:cubicBezTo>
                  <a:pt x="255" y="401"/>
                  <a:pt x="213" y="429"/>
                  <a:pt x="208" y="429"/>
                </a:cubicBezTo>
                <a:cubicBezTo>
                  <a:pt x="203" y="429"/>
                  <a:pt x="190" y="409"/>
                  <a:pt x="175" y="409"/>
                </a:cubicBezTo>
                <a:cubicBezTo>
                  <a:pt x="168" y="409"/>
                  <a:pt x="158" y="417"/>
                  <a:pt x="158" y="424"/>
                </a:cubicBezTo>
                <a:lnTo>
                  <a:pt x="158" y="427"/>
                </a:lnTo>
                <a:cubicBezTo>
                  <a:pt x="158" y="437"/>
                  <a:pt x="192" y="470"/>
                  <a:pt x="200" y="474"/>
                </a:cubicBezTo>
                <a:lnTo>
                  <a:pt x="255" y="434"/>
                </a:lnTo>
                <a:lnTo>
                  <a:pt x="255" y="492"/>
                </a:lnTo>
                <a:lnTo>
                  <a:pt x="153" y="492"/>
                </a:lnTo>
                <a:lnTo>
                  <a:pt x="153" y="394"/>
                </a:lnTo>
                <a:close/>
                <a:moveTo>
                  <a:pt x="278" y="382"/>
                </a:moveTo>
                <a:cubicBezTo>
                  <a:pt x="275" y="369"/>
                  <a:pt x="264" y="362"/>
                  <a:pt x="248" y="362"/>
                </a:cubicBezTo>
                <a:lnTo>
                  <a:pt x="160" y="362"/>
                </a:lnTo>
                <a:cubicBezTo>
                  <a:pt x="143" y="362"/>
                  <a:pt x="128" y="373"/>
                  <a:pt x="128" y="390"/>
                </a:cubicBezTo>
                <a:lnTo>
                  <a:pt x="128" y="489"/>
                </a:lnTo>
                <a:cubicBezTo>
                  <a:pt x="128" y="504"/>
                  <a:pt x="141" y="517"/>
                  <a:pt x="155" y="517"/>
                </a:cubicBezTo>
                <a:lnTo>
                  <a:pt x="253" y="517"/>
                </a:lnTo>
                <a:cubicBezTo>
                  <a:pt x="292" y="517"/>
                  <a:pt x="280" y="455"/>
                  <a:pt x="279" y="416"/>
                </a:cubicBezTo>
                <a:lnTo>
                  <a:pt x="343" y="362"/>
                </a:lnTo>
                <a:cubicBezTo>
                  <a:pt x="343" y="362"/>
                  <a:pt x="338" y="360"/>
                  <a:pt x="338" y="360"/>
                </a:cubicBezTo>
                <a:cubicBezTo>
                  <a:pt x="313" y="360"/>
                  <a:pt x="293" y="381"/>
                  <a:pt x="278" y="382"/>
                </a:cubicBezTo>
                <a:close/>
                <a:moveTo>
                  <a:pt x="153" y="569"/>
                </a:moveTo>
                <a:lnTo>
                  <a:pt x="255" y="569"/>
                </a:lnTo>
                <a:lnTo>
                  <a:pt x="255" y="582"/>
                </a:lnTo>
                <a:lnTo>
                  <a:pt x="208" y="612"/>
                </a:lnTo>
                <a:lnTo>
                  <a:pt x="176" y="588"/>
                </a:lnTo>
                <a:cubicBezTo>
                  <a:pt x="168" y="593"/>
                  <a:pt x="158" y="595"/>
                  <a:pt x="158" y="607"/>
                </a:cubicBezTo>
                <a:cubicBezTo>
                  <a:pt x="158" y="614"/>
                  <a:pt x="193" y="654"/>
                  <a:pt x="200" y="654"/>
                </a:cubicBezTo>
                <a:cubicBezTo>
                  <a:pt x="212" y="654"/>
                  <a:pt x="242" y="620"/>
                  <a:pt x="255" y="617"/>
                </a:cubicBezTo>
                <a:lnTo>
                  <a:pt x="255" y="672"/>
                </a:lnTo>
                <a:lnTo>
                  <a:pt x="153" y="672"/>
                </a:lnTo>
                <a:lnTo>
                  <a:pt x="153" y="569"/>
                </a:lnTo>
                <a:close/>
                <a:moveTo>
                  <a:pt x="280" y="563"/>
                </a:moveTo>
                <a:cubicBezTo>
                  <a:pt x="275" y="555"/>
                  <a:pt x="269" y="544"/>
                  <a:pt x="255" y="544"/>
                </a:cubicBezTo>
                <a:lnTo>
                  <a:pt x="153" y="544"/>
                </a:lnTo>
                <a:cubicBezTo>
                  <a:pt x="140" y="544"/>
                  <a:pt x="128" y="557"/>
                  <a:pt x="128" y="569"/>
                </a:cubicBezTo>
                <a:lnTo>
                  <a:pt x="128" y="672"/>
                </a:lnTo>
                <a:cubicBezTo>
                  <a:pt x="128" y="684"/>
                  <a:pt x="140" y="696"/>
                  <a:pt x="153" y="696"/>
                </a:cubicBezTo>
                <a:lnTo>
                  <a:pt x="255" y="696"/>
                </a:lnTo>
                <a:cubicBezTo>
                  <a:pt x="291" y="696"/>
                  <a:pt x="280" y="632"/>
                  <a:pt x="279" y="596"/>
                </a:cubicBezTo>
                <a:lnTo>
                  <a:pt x="343" y="542"/>
                </a:lnTo>
                <a:lnTo>
                  <a:pt x="334" y="538"/>
                </a:lnTo>
                <a:lnTo>
                  <a:pt x="280" y="563"/>
                </a:lnTo>
                <a:close/>
                <a:moveTo>
                  <a:pt x="370" y="829"/>
                </a:moveTo>
                <a:cubicBezTo>
                  <a:pt x="370" y="834"/>
                  <a:pt x="372" y="836"/>
                  <a:pt x="378" y="836"/>
                </a:cubicBezTo>
                <a:lnTo>
                  <a:pt x="573" y="836"/>
                </a:lnTo>
                <a:cubicBezTo>
                  <a:pt x="579" y="836"/>
                  <a:pt x="580" y="834"/>
                  <a:pt x="580" y="829"/>
                </a:cubicBezTo>
                <a:lnTo>
                  <a:pt x="580" y="774"/>
                </a:lnTo>
                <a:cubicBezTo>
                  <a:pt x="580" y="768"/>
                  <a:pt x="579" y="766"/>
                  <a:pt x="573" y="766"/>
                </a:cubicBezTo>
                <a:lnTo>
                  <a:pt x="370" y="766"/>
                </a:lnTo>
                <a:lnTo>
                  <a:pt x="370" y="829"/>
                </a:lnTo>
                <a:close/>
                <a:moveTo>
                  <a:pt x="370" y="654"/>
                </a:moveTo>
                <a:lnTo>
                  <a:pt x="580" y="654"/>
                </a:lnTo>
                <a:lnTo>
                  <a:pt x="580" y="587"/>
                </a:lnTo>
                <a:lnTo>
                  <a:pt x="370" y="587"/>
                </a:lnTo>
                <a:lnTo>
                  <a:pt x="370" y="654"/>
                </a:lnTo>
                <a:close/>
                <a:moveTo>
                  <a:pt x="370" y="474"/>
                </a:moveTo>
                <a:lnTo>
                  <a:pt x="523" y="474"/>
                </a:lnTo>
                <a:lnTo>
                  <a:pt x="523" y="407"/>
                </a:lnTo>
                <a:lnTo>
                  <a:pt x="370" y="407"/>
                </a:lnTo>
                <a:lnTo>
                  <a:pt x="370" y="47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6000">
                <a:schemeClr val="accent1">
                  <a:lumMod val="75000"/>
                </a:schemeClr>
              </a:gs>
            </a:gsLst>
            <a:lin ang="2700000" scaled="0"/>
          </a:gra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>
              <a:solidFill>
                <a:schemeClr val="tx1">
                  <a:lumMod val="75000"/>
                  <a:lumOff val="25000"/>
                </a:schemeClr>
              </a:solidFill>
              <a:ea typeface="思源黑体" panose="020B0500000000000000" pitchFamily="34" charset="-122"/>
            </a:endParaRPr>
          </a:p>
        </p:txBody>
      </p:sp>
      <p:sp>
        <p:nvSpPr>
          <p:cNvPr id="71" name="Freeform 15"/>
          <p:cNvSpPr>
            <a:spLocks noEditPoints="1"/>
          </p:cNvSpPr>
          <p:nvPr/>
        </p:nvSpPr>
        <p:spPr bwMode="auto">
          <a:xfrm>
            <a:off x="6411614" y="2269195"/>
            <a:ext cx="599870" cy="514251"/>
          </a:xfrm>
          <a:custGeom>
            <a:avLst/>
            <a:gdLst>
              <a:gd name="T0" fmla="*/ 737 w 1149"/>
              <a:gd name="T1" fmla="*/ 427 h 983"/>
              <a:gd name="T2" fmla="*/ 640 w 1149"/>
              <a:gd name="T3" fmla="*/ 427 h 983"/>
              <a:gd name="T4" fmla="*/ 616 w 1149"/>
              <a:gd name="T5" fmla="*/ 502 h 983"/>
              <a:gd name="T6" fmla="*/ 640 w 1149"/>
              <a:gd name="T7" fmla="*/ 810 h 983"/>
              <a:gd name="T8" fmla="*/ 575 w 1149"/>
              <a:gd name="T9" fmla="*/ 921 h 983"/>
              <a:gd name="T10" fmla="*/ 514 w 1149"/>
              <a:gd name="T11" fmla="*/ 810 h 983"/>
              <a:gd name="T12" fmla="*/ 549 w 1149"/>
              <a:gd name="T13" fmla="*/ 503 h 983"/>
              <a:gd name="T14" fmla="*/ 524 w 1149"/>
              <a:gd name="T15" fmla="*/ 427 h 983"/>
              <a:gd name="T16" fmla="*/ 417 w 1149"/>
              <a:gd name="T17" fmla="*/ 427 h 983"/>
              <a:gd name="T18" fmla="*/ 417 w 1149"/>
              <a:gd name="T19" fmla="*/ 427 h 983"/>
              <a:gd name="T20" fmla="*/ 241 w 1149"/>
              <a:gd name="T21" fmla="*/ 612 h 983"/>
              <a:gd name="T22" fmla="*/ 266 w 1149"/>
              <a:gd name="T23" fmla="*/ 801 h 983"/>
              <a:gd name="T24" fmla="*/ 443 w 1149"/>
              <a:gd name="T25" fmla="*/ 983 h 983"/>
              <a:gd name="T26" fmla="*/ 711 w 1149"/>
              <a:gd name="T27" fmla="*/ 983 h 983"/>
              <a:gd name="T28" fmla="*/ 888 w 1149"/>
              <a:gd name="T29" fmla="*/ 799 h 983"/>
              <a:gd name="T30" fmla="*/ 913 w 1149"/>
              <a:gd name="T31" fmla="*/ 609 h 983"/>
              <a:gd name="T32" fmla="*/ 737 w 1149"/>
              <a:gd name="T33" fmla="*/ 427 h 983"/>
              <a:gd name="T34" fmla="*/ 218 w 1149"/>
              <a:gd name="T35" fmla="*/ 308 h 983"/>
              <a:gd name="T36" fmla="*/ 330 w 1149"/>
              <a:gd name="T37" fmla="*/ 196 h 983"/>
              <a:gd name="T38" fmla="*/ 218 w 1149"/>
              <a:gd name="T39" fmla="*/ 83 h 983"/>
              <a:gd name="T40" fmla="*/ 105 w 1149"/>
              <a:gd name="T41" fmla="*/ 196 h 983"/>
              <a:gd name="T42" fmla="*/ 218 w 1149"/>
              <a:gd name="T43" fmla="*/ 308 h 983"/>
              <a:gd name="T44" fmla="*/ 318 w 1149"/>
              <a:gd name="T45" fmla="*/ 344 h 983"/>
              <a:gd name="T46" fmla="*/ 118 w 1149"/>
              <a:gd name="T47" fmla="*/ 344 h 983"/>
              <a:gd name="T48" fmla="*/ 118 w 1149"/>
              <a:gd name="T49" fmla="*/ 343 h 983"/>
              <a:gd name="T50" fmla="*/ 7 w 1149"/>
              <a:gd name="T51" fmla="*/ 458 h 983"/>
              <a:gd name="T52" fmla="*/ 23 w 1149"/>
              <a:gd name="T53" fmla="*/ 577 h 983"/>
              <a:gd name="T54" fmla="*/ 134 w 1149"/>
              <a:gd name="T55" fmla="*/ 689 h 983"/>
              <a:gd name="T56" fmla="*/ 191 w 1149"/>
              <a:gd name="T57" fmla="*/ 689 h 983"/>
              <a:gd name="T58" fmla="*/ 180 w 1149"/>
              <a:gd name="T59" fmla="*/ 606 h 983"/>
              <a:gd name="T60" fmla="*/ 180 w 1149"/>
              <a:gd name="T61" fmla="*/ 606 h 983"/>
              <a:gd name="T62" fmla="*/ 180 w 1149"/>
              <a:gd name="T63" fmla="*/ 606 h 983"/>
              <a:gd name="T64" fmla="*/ 231 w 1149"/>
              <a:gd name="T65" fmla="*/ 449 h 983"/>
              <a:gd name="T66" fmla="*/ 308 w 1149"/>
              <a:gd name="T67" fmla="*/ 393 h 983"/>
              <a:gd name="T68" fmla="*/ 387 w 1149"/>
              <a:gd name="T69" fmla="*/ 367 h 983"/>
              <a:gd name="T70" fmla="*/ 318 w 1149"/>
              <a:gd name="T71" fmla="*/ 344 h 983"/>
              <a:gd name="T72" fmla="*/ 931 w 1149"/>
              <a:gd name="T73" fmla="*/ 308 h 983"/>
              <a:gd name="T74" fmla="*/ 1043 w 1149"/>
              <a:gd name="T75" fmla="*/ 196 h 983"/>
              <a:gd name="T76" fmla="*/ 931 w 1149"/>
              <a:gd name="T77" fmla="*/ 83 h 983"/>
              <a:gd name="T78" fmla="*/ 819 w 1149"/>
              <a:gd name="T79" fmla="*/ 196 h 983"/>
              <a:gd name="T80" fmla="*/ 931 w 1149"/>
              <a:gd name="T81" fmla="*/ 308 h 983"/>
              <a:gd name="T82" fmla="*/ 1031 w 1149"/>
              <a:gd name="T83" fmla="*/ 344 h 983"/>
              <a:gd name="T84" fmla="*/ 831 w 1149"/>
              <a:gd name="T85" fmla="*/ 344 h 983"/>
              <a:gd name="T86" fmla="*/ 831 w 1149"/>
              <a:gd name="T87" fmla="*/ 343 h 983"/>
              <a:gd name="T88" fmla="*/ 763 w 1149"/>
              <a:gd name="T89" fmla="*/ 366 h 983"/>
              <a:gd name="T90" fmla="*/ 847 w 1149"/>
              <a:gd name="T91" fmla="*/ 393 h 983"/>
              <a:gd name="T92" fmla="*/ 925 w 1149"/>
              <a:gd name="T93" fmla="*/ 450 h 983"/>
              <a:gd name="T94" fmla="*/ 974 w 1149"/>
              <a:gd name="T95" fmla="*/ 603 h 983"/>
              <a:gd name="T96" fmla="*/ 974 w 1149"/>
              <a:gd name="T97" fmla="*/ 603 h 983"/>
              <a:gd name="T98" fmla="*/ 974 w 1149"/>
              <a:gd name="T99" fmla="*/ 603 h 983"/>
              <a:gd name="T100" fmla="*/ 962 w 1149"/>
              <a:gd name="T101" fmla="*/ 689 h 983"/>
              <a:gd name="T102" fmla="*/ 1015 w 1149"/>
              <a:gd name="T103" fmla="*/ 689 h 983"/>
              <a:gd name="T104" fmla="*/ 1126 w 1149"/>
              <a:gd name="T105" fmla="*/ 575 h 983"/>
              <a:gd name="T106" fmla="*/ 1142 w 1149"/>
              <a:gd name="T107" fmla="*/ 456 h 983"/>
              <a:gd name="T108" fmla="*/ 1031 w 1149"/>
              <a:gd name="T109" fmla="*/ 344 h 983"/>
              <a:gd name="T110" fmla="*/ 756 w 1149"/>
              <a:gd name="T111" fmla="*/ 184 h 983"/>
              <a:gd name="T112" fmla="*/ 577 w 1149"/>
              <a:gd name="T113" fmla="*/ 369 h 983"/>
              <a:gd name="T114" fmla="*/ 398 w 1149"/>
              <a:gd name="T115" fmla="*/ 184 h 983"/>
              <a:gd name="T116" fmla="*/ 577 w 1149"/>
              <a:gd name="T117" fmla="*/ 0 h 983"/>
              <a:gd name="T118" fmla="*/ 756 w 1149"/>
              <a:gd name="T119" fmla="*/ 184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49" h="983">
                <a:moveTo>
                  <a:pt x="737" y="427"/>
                </a:moveTo>
                <a:lnTo>
                  <a:pt x="640" y="427"/>
                </a:lnTo>
                <a:cubicBezTo>
                  <a:pt x="641" y="437"/>
                  <a:pt x="642" y="483"/>
                  <a:pt x="616" y="502"/>
                </a:cubicBezTo>
                <a:cubicBezTo>
                  <a:pt x="616" y="502"/>
                  <a:pt x="658" y="735"/>
                  <a:pt x="640" y="810"/>
                </a:cubicBezTo>
                <a:cubicBezTo>
                  <a:pt x="633" y="842"/>
                  <a:pt x="606" y="921"/>
                  <a:pt x="575" y="921"/>
                </a:cubicBezTo>
                <a:cubicBezTo>
                  <a:pt x="544" y="920"/>
                  <a:pt x="520" y="841"/>
                  <a:pt x="514" y="810"/>
                </a:cubicBezTo>
                <a:cubicBezTo>
                  <a:pt x="499" y="735"/>
                  <a:pt x="549" y="503"/>
                  <a:pt x="549" y="503"/>
                </a:cubicBezTo>
                <a:cubicBezTo>
                  <a:pt x="541" y="500"/>
                  <a:pt x="527" y="486"/>
                  <a:pt x="524" y="427"/>
                </a:cubicBezTo>
                <a:lnTo>
                  <a:pt x="417" y="427"/>
                </a:lnTo>
                <a:lnTo>
                  <a:pt x="417" y="427"/>
                </a:lnTo>
                <a:cubicBezTo>
                  <a:pt x="320" y="427"/>
                  <a:pt x="229" y="510"/>
                  <a:pt x="241" y="612"/>
                </a:cubicBezTo>
                <a:lnTo>
                  <a:pt x="266" y="801"/>
                </a:lnTo>
                <a:cubicBezTo>
                  <a:pt x="286" y="902"/>
                  <a:pt x="345" y="983"/>
                  <a:pt x="443" y="983"/>
                </a:cubicBezTo>
                <a:lnTo>
                  <a:pt x="711" y="983"/>
                </a:lnTo>
                <a:cubicBezTo>
                  <a:pt x="809" y="983"/>
                  <a:pt x="868" y="899"/>
                  <a:pt x="888" y="799"/>
                </a:cubicBezTo>
                <a:lnTo>
                  <a:pt x="913" y="609"/>
                </a:lnTo>
                <a:cubicBezTo>
                  <a:pt x="925" y="510"/>
                  <a:pt x="834" y="427"/>
                  <a:pt x="737" y="427"/>
                </a:cubicBezTo>
                <a:close/>
                <a:moveTo>
                  <a:pt x="218" y="308"/>
                </a:moveTo>
                <a:cubicBezTo>
                  <a:pt x="280" y="308"/>
                  <a:pt x="330" y="258"/>
                  <a:pt x="330" y="196"/>
                </a:cubicBezTo>
                <a:cubicBezTo>
                  <a:pt x="330" y="134"/>
                  <a:pt x="280" y="83"/>
                  <a:pt x="218" y="83"/>
                </a:cubicBezTo>
                <a:cubicBezTo>
                  <a:pt x="156" y="83"/>
                  <a:pt x="105" y="134"/>
                  <a:pt x="105" y="196"/>
                </a:cubicBezTo>
                <a:cubicBezTo>
                  <a:pt x="105" y="258"/>
                  <a:pt x="156" y="308"/>
                  <a:pt x="218" y="308"/>
                </a:cubicBezTo>
                <a:close/>
                <a:moveTo>
                  <a:pt x="318" y="344"/>
                </a:moveTo>
                <a:lnTo>
                  <a:pt x="118" y="344"/>
                </a:lnTo>
                <a:lnTo>
                  <a:pt x="118" y="343"/>
                </a:lnTo>
                <a:cubicBezTo>
                  <a:pt x="57" y="343"/>
                  <a:pt x="0" y="395"/>
                  <a:pt x="7" y="458"/>
                </a:cubicBezTo>
                <a:lnTo>
                  <a:pt x="23" y="577"/>
                </a:lnTo>
                <a:cubicBezTo>
                  <a:pt x="35" y="639"/>
                  <a:pt x="73" y="689"/>
                  <a:pt x="134" y="689"/>
                </a:cubicBezTo>
                <a:lnTo>
                  <a:pt x="191" y="689"/>
                </a:lnTo>
                <a:lnTo>
                  <a:pt x="180" y="606"/>
                </a:lnTo>
                <a:lnTo>
                  <a:pt x="180" y="606"/>
                </a:lnTo>
                <a:lnTo>
                  <a:pt x="180" y="606"/>
                </a:lnTo>
                <a:cubicBezTo>
                  <a:pt x="173" y="549"/>
                  <a:pt x="191" y="493"/>
                  <a:pt x="231" y="449"/>
                </a:cubicBezTo>
                <a:cubicBezTo>
                  <a:pt x="252" y="425"/>
                  <a:pt x="279" y="406"/>
                  <a:pt x="308" y="393"/>
                </a:cubicBezTo>
                <a:cubicBezTo>
                  <a:pt x="333" y="379"/>
                  <a:pt x="359" y="371"/>
                  <a:pt x="387" y="367"/>
                </a:cubicBezTo>
                <a:cubicBezTo>
                  <a:pt x="367" y="352"/>
                  <a:pt x="343" y="344"/>
                  <a:pt x="318" y="344"/>
                </a:cubicBezTo>
                <a:close/>
                <a:moveTo>
                  <a:pt x="931" y="308"/>
                </a:moveTo>
                <a:cubicBezTo>
                  <a:pt x="993" y="308"/>
                  <a:pt x="1043" y="258"/>
                  <a:pt x="1043" y="196"/>
                </a:cubicBezTo>
                <a:cubicBezTo>
                  <a:pt x="1043" y="134"/>
                  <a:pt x="993" y="83"/>
                  <a:pt x="931" y="83"/>
                </a:cubicBezTo>
                <a:cubicBezTo>
                  <a:pt x="869" y="83"/>
                  <a:pt x="819" y="134"/>
                  <a:pt x="819" y="196"/>
                </a:cubicBezTo>
                <a:cubicBezTo>
                  <a:pt x="819" y="258"/>
                  <a:pt x="869" y="308"/>
                  <a:pt x="931" y="308"/>
                </a:cubicBezTo>
                <a:close/>
                <a:moveTo>
                  <a:pt x="1031" y="344"/>
                </a:moveTo>
                <a:lnTo>
                  <a:pt x="831" y="344"/>
                </a:lnTo>
                <a:lnTo>
                  <a:pt x="831" y="343"/>
                </a:lnTo>
                <a:cubicBezTo>
                  <a:pt x="806" y="343"/>
                  <a:pt x="782" y="352"/>
                  <a:pt x="763" y="366"/>
                </a:cubicBezTo>
                <a:cubicBezTo>
                  <a:pt x="792" y="370"/>
                  <a:pt x="821" y="379"/>
                  <a:pt x="847" y="393"/>
                </a:cubicBezTo>
                <a:cubicBezTo>
                  <a:pt x="877" y="406"/>
                  <a:pt x="903" y="426"/>
                  <a:pt x="925" y="450"/>
                </a:cubicBezTo>
                <a:cubicBezTo>
                  <a:pt x="963" y="494"/>
                  <a:pt x="981" y="548"/>
                  <a:pt x="974" y="603"/>
                </a:cubicBezTo>
                <a:lnTo>
                  <a:pt x="974" y="603"/>
                </a:lnTo>
                <a:lnTo>
                  <a:pt x="974" y="603"/>
                </a:lnTo>
                <a:lnTo>
                  <a:pt x="962" y="689"/>
                </a:lnTo>
                <a:lnTo>
                  <a:pt x="1015" y="689"/>
                </a:lnTo>
                <a:cubicBezTo>
                  <a:pt x="1076" y="689"/>
                  <a:pt x="1114" y="637"/>
                  <a:pt x="1126" y="575"/>
                </a:cubicBezTo>
                <a:lnTo>
                  <a:pt x="1142" y="456"/>
                </a:lnTo>
                <a:cubicBezTo>
                  <a:pt x="1149" y="395"/>
                  <a:pt x="1092" y="344"/>
                  <a:pt x="1031" y="344"/>
                </a:cubicBezTo>
                <a:close/>
                <a:moveTo>
                  <a:pt x="756" y="184"/>
                </a:moveTo>
                <a:cubicBezTo>
                  <a:pt x="756" y="286"/>
                  <a:pt x="676" y="369"/>
                  <a:pt x="577" y="369"/>
                </a:cubicBezTo>
                <a:cubicBezTo>
                  <a:pt x="478" y="369"/>
                  <a:pt x="398" y="286"/>
                  <a:pt x="398" y="184"/>
                </a:cubicBezTo>
                <a:cubicBezTo>
                  <a:pt x="398" y="82"/>
                  <a:pt x="478" y="0"/>
                  <a:pt x="577" y="0"/>
                </a:cubicBezTo>
                <a:cubicBezTo>
                  <a:pt x="676" y="0"/>
                  <a:pt x="756" y="82"/>
                  <a:pt x="756" y="18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68571" tIns="34285" rIns="68571" bIns="34285" numCol="1" anchor="t" anchorCtr="0" compatLnSpc="1"/>
          <a:lstStyle/>
          <a:p>
            <a:pPr>
              <a:defRPr/>
            </a:pPr>
            <a:endParaRPr lang="zh-CN" altLang="en-US" ker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Freeform 17"/>
          <p:cNvSpPr>
            <a:spLocks noEditPoints="1"/>
          </p:cNvSpPr>
          <p:nvPr/>
        </p:nvSpPr>
        <p:spPr bwMode="auto">
          <a:xfrm>
            <a:off x="7043693" y="3329068"/>
            <a:ext cx="526251" cy="527891"/>
          </a:xfrm>
          <a:custGeom>
            <a:avLst/>
            <a:gdLst>
              <a:gd name="T0" fmla="*/ 504 w 1008"/>
              <a:gd name="T1" fmla="*/ 1009 h 1009"/>
              <a:gd name="T2" fmla="*/ 0 w 1008"/>
              <a:gd name="T3" fmla="*/ 504 h 1009"/>
              <a:gd name="T4" fmla="*/ 504 w 1008"/>
              <a:gd name="T5" fmla="*/ 0 h 1009"/>
              <a:gd name="T6" fmla="*/ 1008 w 1008"/>
              <a:gd name="T7" fmla="*/ 504 h 1009"/>
              <a:gd name="T8" fmla="*/ 504 w 1008"/>
              <a:gd name="T9" fmla="*/ 1009 h 1009"/>
              <a:gd name="T10" fmla="*/ 725 w 1008"/>
              <a:gd name="T11" fmla="*/ 769 h 1009"/>
              <a:gd name="T12" fmla="*/ 725 w 1008"/>
              <a:gd name="T13" fmla="*/ 769 h 1009"/>
              <a:gd name="T14" fmla="*/ 538 w 1008"/>
              <a:gd name="T15" fmla="*/ 586 h 1009"/>
              <a:gd name="T16" fmla="*/ 504 w 1008"/>
              <a:gd name="T17" fmla="*/ 592 h 1009"/>
              <a:gd name="T18" fmla="*/ 416 w 1008"/>
              <a:gd name="T19" fmla="*/ 504 h 1009"/>
              <a:gd name="T20" fmla="*/ 456 w 1008"/>
              <a:gd name="T21" fmla="*/ 431 h 1009"/>
              <a:gd name="T22" fmla="*/ 456 w 1008"/>
              <a:gd name="T23" fmla="*/ 179 h 1009"/>
              <a:gd name="T24" fmla="*/ 553 w 1008"/>
              <a:gd name="T25" fmla="*/ 179 h 1009"/>
              <a:gd name="T26" fmla="*/ 553 w 1008"/>
              <a:gd name="T27" fmla="*/ 431 h 1009"/>
              <a:gd name="T28" fmla="*/ 592 w 1008"/>
              <a:gd name="T29" fmla="*/ 504 h 1009"/>
              <a:gd name="T30" fmla="*/ 586 w 1008"/>
              <a:gd name="T31" fmla="*/ 536 h 1009"/>
              <a:gd name="T32" fmla="*/ 774 w 1008"/>
              <a:gd name="T33" fmla="*/ 719 h 1009"/>
              <a:gd name="T34" fmla="*/ 725 w 1008"/>
              <a:gd name="T35" fmla="*/ 769 h 1009"/>
              <a:gd name="T36" fmla="*/ 168 w 1008"/>
              <a:gd name="T37" fmla="*/ 471 h 1009"/>
              <a:gd name="T38" fmla="*/ 168 w 1008"/>
              <a:gd name="T39" fmla="*/ 471 h 1009"/>
              <a:gd name="T40" fmla="*/ 234 w 1008"/>
              <a:gd name="T41" fmla="*/ 471 h 1009"/>
              <a:gd name="T42" fmla="*/ 234 w 1008"/>
              <a:gd name="T43" fmla="*/ 538 h 1009"/>
              <a:gd name="T44" fmla="*/ 168 w 1008"/>
              <a:gd name="T45" fmla="*/ 538 h 1009"/>
              <a:gd name="T46" fmla="*/ 168 w 1008"/>
              <a:gd name="T47" fmla="*/ 471 h 1009"/>
              <a:gd name="T48" fmla="*/ 774 w 1008"/>
              <a:gd name="T49" fmla="*/ 471 h 1009"/>
              <a:gd name="T50" fmla="*/ 774 w 1008"/>
              <a:gd name="T51" fmla="*/ 471 h 1009"/>
              <a:gd name="T52" fmla="*/ 840 w 1008"/>
              <a:gd name="T53" fmla="*/ 471 h 1009"/>
              <a:gd name="T54" fmla="*/ 840 w 1008"/>
              <a:gd name="T55" fmla="*/ 538 h 1009"/>
              <a:gd name="T56" fmla="*/ 774 w 1008"/>
              <a:gd name="T57" fmla="*/ 538 h 1009"/>
              <a:gd name="T58" fmla="*/ 774 w 1008"/>
              <a:gd name="T59" fmla="*/ 471 h 1009"/>
              <a:gd name="T60" fmla="*/ 470 w 1008"/>
              <a:gd name="T61" fmla="*/ 840 h 1009"/>
              <a:gd name="T62" fmla="*/ 470 w 1008"/>
              <a:gd name="T63" fmla="*/ 840 h 1009"/>
              <a:gd name="T64" fmla="*/ 470 w 1008"/>
              <a:gd name="T65" fmla="*/ 775 h 1009"/>
              <a:gd name="T66" fmla="*/ 538 w 1008"/>
              <a:gd name="T67" fmla="*/ 775 h 1009"/>
              <a:gd name="T68" fmla="*/ 538 w 1008"/>
              <a:gd name="T69" fmla="*/ 840 h 1009"/>
              <a:gd name="T70" fmla="*/ 470 w 1008"/>
              <a:gd name="T71" fmla="*/ 840 h 1009"/>
              <a:gd name="T72" fmla="*/ 504 w 1008"/>
              <a:gd name="T73" fmla="*/ 912 h 1009"/>
              <a:gd name="T74" fmla="*/ 504 w 1008"/>
              <a:gd name="T75" fmla="*/ 912 h 1009"/>
              <a:gd name="T76" fmla="*/ 912 w 1008"/>
              <a:gd name="T77" fmla="*/ 504 h 1009"/>
              <a:gd name="T78" fmla="*/ 504 w 1008"/>
              <a:gd name="T79" fmla="*/ 97 h 1009"/>
              <a:gd name="T80" fmla="*/ 96 w 1008"/>
              <a:gd name="T81" fmla="*/ 504 h 1009"/>
              <a:gd name="T82" fmla="*/ 504 w 1008"/>
              <a:gd name="T83" fmla="*/ 912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08" h="1009">
                <a:moveTo>
                  <a:pt x="504" y="1009"/>
                </a:moveTo>
                <a:cubicBezTo>
                  <a:pt x="226" y="1009"/>
                  <a:pt x="0" y="783"/>
                  <a:pt x="0" y="504"/>
                </a:cubicBezTo>
                <a:cubicBezTo>
                  <a:pt x="0" y="226"/>
                  <a:pt x="226" y="0"/>
                  <a:pt x="504" y="0"/>
                </a:cubicBezTo>
                <a:cubicBezTo>
                  <a:pt x="782" y="0"/>
                  <a:pt x="1008" y="226"/>
                  <a:pt x="1008" y="504"/>
                </a:cubicBezTo>
                <a:cubicBezTo>
                  <a:pt x="1008" y="783"/>
                  <a:pt x="782" y="1009"/>
                  <a:pt x="504" y="1009"/>
                </a:cubicBezTo>
                <a:close/>
                <a:moveTo>
                  <a:pt x="725" y="769"/>
                </a:moveTo>
                <a:lnTo>
                  <a:pt x="725" y="769"/>
                </a:lnTo>
                <a:lnTo>
                  <a:pt x="538" y="586"/>
                </a:lnTo>
                <a:cubicBezTo>
                  <a:pt x="528" y="590"/>
                  <a:pt x="516" y="592"/>
                  <a:pt x="504" y="592"/>
                </a:cubicBezTo>
                <a:cubicBezTo>
                  <a:pt x="455" y="592"/>
                  <a:pt x="416" y="553"/>
                  <a:pt x="416" y="504"/>
                </a:cubicBezTo>
                <a:cubicBezTo>
                  <a:pt x="416" y="474"/>
                  <a:pt x="432" y="447"/>
                  <a:pt x="456" y="431"/>
                </a:cubicBezTo>
                <a:lnTo>
                  <a:pt x="456" y="179"/>
                </a:lnTo>
                <a:cubicBezTo>
                  <a:pt x="456" y="115"/>
                  <a:pt x="553" y="115"/>
                  <a:pt x="553" y="179"/>
                </a:cubicBezTo>
                <a:lnTo>
                  <a:pt x="553" y="431"/>
                </a:lnTo>
                <a:cubicBezTo>
                  <a:pt x="576" y="447"/>
                  <a:pt x="592" y="474"/>
                  <a:pt x="592" y="504"/>
                </a:cubicBezTo>
                <a:cubicBezTo>
                  <a:pt x="592" y="516"/>
                  <a:pt x="590" y="526"/>
                  <a:pt x="586" y="536"/>
                </a:cubicBezTo>
                <a:lnTo>
                  <a:pt x="774" y="719"/>
                </a:lnTo>
                <a:cubicBezTo>
                  <a:pt x="806" y="751"/>
                  <a:pt x="758" y="801"/>
                  <a:pt x="725" y="769"/>
                </a:cubicBezTo>
                <a:close/>
                <a:moveTo>
                  <a:pt x="168" y="471"/>
                </a:moveTo>
                <a:lnTo>
                  <a:pt x="168" y="471"/>
                </a:lnTo>
                <a:lnTo>
                  <a:pt x="234" y="471"/>
                </a:lnTo>
                <a:cubicBezTo>
                  <a:pt x="278" y="471"/>
                  <a:pt x="278" y="538"/>
                  <a:pt x="234" y="538"/>
                </a:cubicBezTo>
                <a:lnTo>
                  <a:pt x="168" y="538"/>
                </a:lnTo>
                <a:cubicBezTo>
                  <a:pt x="123" y="538"/>
                  <a:pt x="123" y="471"/>
                  <a:pt x="168" y="471"/>
                </a:cubicBezTo>
                <a:close/>
                <a:moveTo>
                  <a:pt x="774" y="471"/>
                </a:moveTo>
                <a:lnTo>
                  <a:pt x="774" y="471"/>
                </a:lnTo>
                <a:lnTo>
                  <a:pt x="840" y="471"/>
                </a:lnTo>
                <a:cubicBezTo>
                  <a:pt x="885" y="471"/>
                  <a:pt x="885" y="538"/>
                  <a:pt x="840" y="538"/>
                </a:cubicBezTo>
                <a:lnTo>
                  <a:pt x="774" y="538"/>
                </a:lnTo>
                <a:cubicBezTo>
                  <a:pt x="730" y="538"/>
                  <a:pt x="730" y="471"/>
                  <a:pt x="774" y="471"/>
                </a:cubicBezTo>
                <a:close/>
                <a:moveTo>
                  <a:pt x="470" y="840"/>
                </a:moveTo>
                <a:lnTo>
                  <a:pt x="470" y="840"/>
                </a:lnTo>
                <a:lnTo>
                  <a:pt x="470" y="775"/>
                </a:lnTo>
                <a:cubicBezTo>
                  <a:pt x="470" y="730"/>
                  <a:pt x="538" y="730"/>
                  <a:pt x="538" y="775"/>
                </a:cubicBezTo>
                <a:lnTo>
                  <a:pt x="538" y="840"/>
                </a:lnTo>
                <a:cubicBezTo>
                  <a:pt x="538" y="885"/>
                  <a:pt x="470" y="885"/>
                  <a:pt x="470" y="840"/>
                </a:cubicBezTo>
                <a:close/>
                <a:moveTo>
                  <a:pt x="504" y="912"/>
                </a:moveTo>
                <a:lnTo>
                  <a:pt x="504" y="912"/>
                </a:lnTo>
                <a:cubicBezTo>
                  <a:pt x="729" y="912"/>
                  <a:pt x="912" y="730"/>
                  <a:pt x="912" y="504"/>
                </a:cubicBezTo>
                <a:cubicBezTo>
                  <a:pt x="912" y="279"/>
                  <a:pt x="729" y="97"/>
                  <a:pt x="504" y="97"/>
                </a:cubicBezTo>
                <a:cubicBezTo>
                  <a:pt x="279" y="97"/>
                  <a:pt x="96" y="279"/>
                  <a:pt x="96" y="504"/>
                </a:cubicBezTo>
                <a:cubicBezTo>
                  <a:pt x="96" y="730"/>
                  <a:pt x="279" y="912"/>
                  <a:pt x="504" y="912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6000">
                <a:schemeClr val="accent1">
                  <a:lumMod val="75000"/>
                </a:schemeClr>
              </a:gs>
            </a:gsLst>
            <a:lin ang="2700000" scaled="0"/>
          </a:gradFill>
          <a:ln w="25400" cap="flat" cmpd="sng" algn="ctr">
            <a:noFill/>
            <a:prstDash val="solid"/>
          </a:ln>
          <a:effectLst>
            <a:outerShdw blurRad="1905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 kern="0">
              <a:solidFill>
                <a:schemeClr val="tx1">
                  <a:lumMod val="75000"/>
                  <a:lumOff val="25000"/>
                </a:schemeClr>
              </a:solidFill>
              <a:ea typeface="思源黑体" panose="020B0500000000000000" pitchFamily="34" charset="-122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6421530" y="4379636"/>
            <a:ext cx="580037" cy="538318"/>
            <a:chOff x="5928340" y="670992"/>
            <a:chExt cx="506444" cy="470018"/>
          </a:xfrm>
          <a:solidFill>
            <a:schemeClr val="bg1">
              <a:lumMod val="95000"/>
            </a:schemeClr>
          </a:solidFill>
        </p:grpSpPr>
        <p:sp>
          <p:nvSpPr>
            <p:cNvPr id="80" name="Freeform 36"/>
            <p:cNvSpPr>
              <a:spLocks noEditPoints="1"/>
            </p:cNvSpPr>
            <p:nvPr/>
          </p:nvSpPr>
          <p:spPr bwMode="auto">
            <a:xfrm>
              <a:off x="5993909" y="670992"/>
              <a:ext cx="241151" cy="160240"/>
            </a:xfrm>
            <a:custGeom>
              <a:avLst/>
              <a:gdLst>
                <a:gd name="T0" fmla="*/ 133 w 372"/>
                <a:gd name="T1" fmla="*/ 185 h 247"/>
                <a:gd name="T2" fmla="*/ 118 w 372"/>
                <a:gd name="T3" fmla="*/ 152 h 247"/>
                <a:gd name="T4" fmla="*/ 136 w 372"/>
                <a:gd name="T5" fmla="*/ 115 h 247"/>
                <a:gd name="T6" fmla="*/ 180 w 372"/>
                <a:gd name="T7" fmla="*/ 100 h 247"/>
                <a:gd name="T8" fmla="*/ 180 w 372"/>
                <a:gd name="T9" fmla="*/ 84 h 247"/>
                <a:gd name="T10" fmla="*/ 205 w 372"/>
                <a:gd name="T11" fmla="*/ 84 h 247"/>
                <a:gd name="T12" fmla="*/ 205 w 372"/>
                <a:gd name="T13" fmla="*/ 99 h 247"/>
                <a:gd name="T14" fmla="*/ 246 w 372"/>
                <a:gd name="T15" fmla="*/ 114 h 247"/>
                <a:gd name="T16" fmla="*/ 263 w 372"/>
                <a:gd name="T17" fmla="*/ 152 h 247"/>
                <a:gd name="T18" fmla="*/ 221 w 372"/>
                <a:gd name="T19" fmla="*/ 152 h 247"/>
                <a:gd name="T20" fmla="*/ 215 w 372"/>
                <a:gd name="T21" fmla="*/ 136 h 247"/>
                <a:gd name="T22" fmla="*/ 167 w 372"/>
                <a:gd name="T23" fmla="*/ 134 h 247"/>
                <a:gd name="T24" fmla="*/ 167 w 372"/>
                <a:gd name="T25" fmla="*/ 156 h 247"/>
                <a:gd name="T26" fmla="*/ 217 w 372"/>
                <a:gd name="T27" fmla="*/ 171 h 247"/>
                <a:gd name="T28" fmla="*/ 251 w 372"/>
                <a:gd name="T29" fmla="*/ 188 h 247"/>
                <a:gd name="T30" fmla="*/ 266 w 372"/>
                <a:gd name="T31" fmla="*/ 223 h 247"/>
                <a:gd name="T32" fmla="*/ 265 w 372"/>
                <a:gd name="T33" fmla="*/ 234 h 247"/>
                <a:gd name="T34" fmla="*/ 259 w 372"/>
                <a:gd name="T35" fmla="*/ 246 h 247"/>
                <a:gd name="T36" fmla="*/ 222 w 372"/>
                <a:gd name="T37" fmla="*/ 230 h 247"/>
                <a:gd name="T38" fmla="*/ 217 w 372"/>
                <a:gd name="T39" fmla="*/ 217 h 247"/>
                <a:gd name="T40" fmla="*/ 133 w 372"/>
                <a:gd name="T41" fmla="*/ 185 h 247"/>
                <a:gd name="T42" fmla="*/ 191 w 372"/>
                <a:gd name="T43" fmla="*/ 39 h 247"/>
                <a:gd name="T44" fmla="*/ 83 w 372"/>
                <a:gd name="T45" fmla="*/ 83 h 247"/>
                <a:gd name="T46" fmla="*/ 39 w 372"/>
                <a:gd name="T47" fmla="*/ 191 h 247"/>
                <a:gd name="T48" fmla="*/ 44 w 372"/>
                <a:gd name="T49" fmla="*/ 231 h 247"/>
                <a:gd name="T50" fmla="*/ 9 w 372"/>
                <a:gd name="T51" fmla="*/ 247 h 247"/>
                <a:gd name="T52" fmla="*/ 0 w 372"/>
                <a:gd name="T53" fmla="*/ 191 h 247"/>
                <a:gd name="T54" fmla="*/ 56 w 372"/>
                <a:gd name="T55" fmla="*/ 56 h 247"/>
                <a:gd name="T56" fmla="*/ 191 w 372"/>
                <a:gd name="T57" fmla="*/ 0 h 247"/>
                <a:gd name="T58" fmla="*/ 326 w 372"/>
                <a:gd name="T59" fmla="*/ 56 h 247"/>
                <a:gd name="T60" fmla="*/ 372 w 372"/>
                <a:gd name="T61" fmla="*/ 132 h 247"/>
                <a:gd name="T62" fmla="*/ 339 w 372"/>
                <a:gd name="T63" fmla="*/ 152 h 247"/>
                <a:gd name="T64" fmla="*/ 299 w 372"/>
                <a:gd name="T65" fmla="*/ 83 h 247"/>
                <a:gd name="T66" fmla="*/ 191 w 372"/>
                <a:gd name="T67" fmla="*/ 39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2" h="247">
                  <a:moveTo>
                    <a:pt x="133" y="185"/>
                  </a:moveTo>
                  <a:cubicBezTo>
                    <a:pt x="123" y="177"/>
                    <a:pt x="118" y="166"/>
                    <a:pt x="118" y="152"/>
                  </a:cubicBezTo>
                  <a:cubicBezTo>
                    <a:pt x="118" y="136"/>
                    <a:pt x="124" y="124"/>
                    <a:pt x="136" y="115"/>
                  </a:cubicBezTo>
                  <a:cubicBezTo>
                    <a:pt x="147" y="105"/>
                    <a:pt x="160" y="100"/>
                    <a:pt x="180" y="100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205" y="84"/>
                    <a:pt x="205" y="84"/>
                    <a:pt x="205" y="84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24" y="100"/>
                    <a:pt x="235" y="104"/>
                    <a:pt x="246" y="114"/>
                  </a:cubicBezTo>
                  <a:cubicBezTo>
                    <a:pt x="257" y="123"/>
                    <a:pt x="262" y="136"/>
                    <a:pt x="263" y="152"/>
                  </a:cubicBezTo>
                  <a:cubicBezTo>
                    <a:pt x="221" y="152"/>
                    <a:pt x="221" y="152"/>
                    <a:pt x="221" y="152"/>
                  </a:cubicBezTo>
                  <a:cubicBezTo>
                    <a:pt x="220" y="145"/>
                    <a:pt x="218" y="140"/>
                    <a:pt x="215" y="136"/>
                  </a:cubicBezTo>
                  <a:cubicBezTo>
                    <a:pt x="208" y="128"/>
                    <a:pt x="176" y="128"/>
                    <a:pt x="167" y="134"/>
                  </a:cubicBezTo>
                  <a:cubicBezTo>
                    <a:pt x="161" y="139"/>
                    <a:pt x="160" y="151"/>
                    <a:pt x="167" y="156"/>
                  </a:cubicBezTo>
                  <a:cubicBezTo>
                    <a:pt x="175" y="162"/>
                    <a:pt x="205" y="167"/>
                    <a:pt x="217" y="171"/>
                  </a:cubicBezTo>
                  <a:cubicBezTo>
                    <a:pt x="232" y="176"/>
                    <a:pt x="244" y="181"/>
                    <a:pt x="251" y="188"/>
                  </a:cubicBezTo>
                  <a:cubicBezTo>
                    <a:pt x="261" y="197"/>
                    <a:pt x="266" y="208"/>
                    <a:pt x="266" y="223"/>
                  </a:cubicBezTo>
                  <a:cubicBezTo>
                    <a:pt x="266" y="227"/>
                    <a:pt x="266" y="231"/>
                    <a:pt x="265" y="234"/>
                  </a:cubicBezTo>
                  <a:cubicBezTo>
                    <a:pt x="263" y="238"/>
                    <a:pt x="261" y="242"/>
                    <a:pt x="259" y="246"/>
                  </a:cubicBezTo>
                  <a:cubicBezTo>
                    <a:pt x="247" y="240"/>
                    <a:pt x="235" y="235"/>
                    <a:pt x="222" y="230"/>
                  </a:cubicBezTo>
                  <a:cubicBezTo>
                    <a:pt x="223" y="225"/>
                    <a:pt x="221" y="220"/>
                    <a:pt x="217" y="217"/>
                  </a:cubicBezTo>
                  <a:cubicBezTo>
                    <a:pt x="200" y="204"/>
                    <a:pt x="158" y="207"/>
                    <a:pt x="133" y="185"/>
                  </a:cubicBezTo>
                  <a:close/>
                  <a:moveTo>
                    <a:pt x="191" y="39"/>
                  </a:moveTo>
                  <a:cubicBezTo>
                    <a:pt x="149" y="39"/>
                    <a:pt x="111" y="56"/>
                    <a:pt x="83" y="83"/>
                  </a:cubicBezTo>
                  <a:cubicBezTo>
                    <a:pt x="56" y="111"/>
                    <a:pt x="39" y="149"/>
                    <a:pt x="39" y="191"/>
                  </a:cubicBezTo>
                  <a:cubicBezTo>
                    <a:pt x="39" y="205"/>
                    <a:pt x="40" y="219"/>
                    <a:pt x="44" y="231"/>
                  </a:cubicBezTo>
                  <a:cubicBezTo>
                    <a:pt x="32" y="236"/>
                    <a:pt x="20" y="241"/>
                    <a:pt x="9" y="247"/>
                  </a:cubicBezTo>
                  <a:cubicBezTo>
                    <a:pt x="3" y="229"/>
                    <a:pt x="0" y="210"/>
                    <a:pt x="0" y="191"/>
                  </a:cubicBezTo>
                  <a:cubicBezTo>
                    <a:pt x="0" y="138"/>
                    <a:pt x="22" y="91"/>
                    <a:pt x="56" y="56"/>
                  </a:cubicBezTo>
                  <a:cubicBezTo>
                    <a:pt x="91" y="22"/>
                    <a:pt x="138" y="0"/>
                    <a:pt x="191" y="0"/>
                  </a:cubicBezTo>
                  <a:cubicBezTo>
                    <a:pt x="244" y="0"/>
                    <a:pt x="291" y="22"/>
                    <a:pt x="326" y="56"/>
                  </a:cubicBezTo>
                  <a:cubicBezTo>
                    <a:pt x="347" y="77"/>
                    <a:pt x="363" y="103"/>
                    <a:pt x="372" y="132"/>
                  </a:cubicBezTo>
                  <a:cubicBezTo>
                    <a:pt x="361" y="138"/>
                    <a:pt x="349" y="145"/>
                    <a:pt x="339" y="152"/>
                  </a:cubicBezTo>
                  <a:cubicBezTo>
                    <a:pt x="332" y="126"/>
                    <a:pt x="318" y="102"/>
                    <a:pt x="299" y="83"/>
                  </a:cubicBezTo>
                  <a:cubicBezTo>
                    <a:pt x="271" y="56"/>
                    <a:pt x="233" y="39"/>
                    <a:pt x="191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9" tIns="34295" rIns="68589" bIns="34295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Freeform 37"/>
            <p:cNvSpPr>
              <a:spLocks noEditPoints="1"/>
            </p:cNvSpPr>
            <p:nvPr/>
          </p:nvSpPr>
          <p:spPr bwMode="auto">
            <a:xfrm>
              <a:off x="6183208" y="766203"/>
              <a:ext cx="251576" cy="263409"/>
            </a:xfrm>
            <a:custGeom>
              <a:avLst/>
              <a:gdLst>
                <a:gd name="T0" fmla="*/ 41 w 388"/>
                <a:gd name="T1" fmla="*/ 59 h 406"/>
                <a:gd name="T2" fmla="*/ 185 w 388"/>
                <a:gd name="T3" fmla="*/ 0 h 406"/>
                <a:gd name="T4" fmla="*/ 329 w 388"/>
                <a:gd name="T5" fmla="*/ 59 h 406"/>
                <a:gd name="T6" fmla="*/ 388 w 388"/>
                <a:gd name="T7" fmla="*/ 203 h 406"/>
                <a:gd name="T8" fmla="*/ 329 w 388"/>
                <a:gd name="T9" fmla="*/ 347 h 406"/>
                <a:gd name="T10" fmla="*/ 185 w 388"/>
                <a:gd name="T11" fmla="*/ 406 h 406"/>
                <a:gd name="T12" fmla="*/ 111 w 388"/>
                <a:gd name="T13" fmla="*/ 393 h 406"/>
                <a:gd name="T14" fmla="*/ 116 w 388"/>
                <a:gd name="T15" fmla="*/ 342 h 406"/>
                <a:gd name="T16" fmla="*/ 36 w 388"/>
                <a:gd name="T17" fmla="*/ 149 h 406"/>
                <a:gd name="T18" fmla="*/ 0 w 388"/>
                <a:gd name="T19" fmla="*/ 119 h 406"/>
                <a:gd name="T20" fmla="*/ 41 w 388"/>
                <a:gd name="T21" fmla="*/ 59 h 406"/>
                <a:gd name="T22" fmla="*/ 123 w 388"/>
                <a:gd name="T23" fmla="*/ 197 h 406"/>
                <a:gd name="T24" fmla="*/ 107 w 388"/>
                <a:gd name="T25" fmla="*/ 161 h 406"/>
                <a:gd name="T26" fmla="*/ 126 w 388"/>
                <a:gd name="T27" fmla="*/ 121 h 406"/>
                <a:gd name="T28" fmla="*/ 173 w 388"/>
                <a:gd name="T29" fmla="*/ 105 h 406"/>
                <a:gd name="T30" fmla="*/ 173 w 388"/>
                <a:gd name="T31" fmla="*/ 88 h 406"/>
                <a:gd name="T32" fmla="*/ 200 w 388"/>
                <a:gd name="T33" fmla="*/ 88 h 406"/>
                <a:gd name="T34" fmla="*/ 200 w 388"/>
                <a:gd name="T35" fmla="*/ 104 h 406"/>
                <a:gd name="T36" fmla="*/ 244 w 388"/>
                <a:gd name="T37" fmla="*/ 120 h 406"/>
                <a:gd name="T38" fmla="*/ 262 w 388"/>
                <a:gd name="T39" fmla="*/ 161 h 406"/>
                <a:gd name="T40" fmla="*/ 217 w 388"/>
                <a:gd name="T41" fmla="*/ 161 h 406"/>
                <a:gd name="T42" fmla="*/ 211 w 388"/>
                <a:gd name="T43" fmla="*/ 144 h 406"/>
                <a:gd name="T44" fmla="*/ 160 w 388"/>
                <a:gd name="T45" fmla="*/ 142 h 406"/>
                <a:gd name="T46" fmla="*/ 159 w 388"/>
                <a:gd name="T47" fmla="*/ 165 h 406"/>
                <a:gd name="T48" fmla="*/ 213 w 388"/>
                <a:gd name="T49" fmla="*/ 181 h 406"/>
                <a:gd name="T50" fmla="*/ 250 w 388"/>
                <a:gd name="T51" fmla="*/ 200 h 406"/>
                <a:gd name="T52" fmla="*/ 265 w 388"/>
                <a:gd name="T53" fmla="*/ 237 h 406"/>
                <a:gd name="T54" fmla="*/ 248 w 388"/>
                <a:gd name="T55" fmla="*/ 279 h 406"/>
                <a:gd name="T56" fmla="*/ 198 w 388"/>
                <a:gd name="T57" fmla="*/ 296 h 406"/>
                <a:gd name="T58" fmla="*/ 198 w 388"/>
                <a:gd name="T59" fmla="*/ 318 h 406"/>
                <a:gd name="T60" fmla="*/ 172 w 388"/>
                <a:gd name="T61" fmla="*/ 318 h 406"/>
                <a:gd name="T62" fmla="*/ 172 w 388"/>
                <a:gd name="T63" fmla="*/ 296 h 406"/>
                <a:gd name="T64" fmla="*/ 123 w 388"/>
                <a:gd name="T65" fmla="*/ 279 h 406"/>
                <a:gd name="T66" fmla="*/ 105 w 388"/>
                <a:gd name="T67" fmla="*/ 233 h 406"/>
                <a:gd name="T68" fmla="*/ 152 w 388"/>
                <a:gd name="T69" fmla="*/ 233 h 406"/>
                <a:gd name="T70" fmla="*/ 158 w 388"/>
                <a:gd name="T71" fmla="*/ 254 h 406"/>
                <a:gd name="T72" fmla="*/ 212 w 388"/>
                <a:gd name="T73" fmla="*/ 256 h 406"/>
                <a:gd name="T74" fmla="*/ 213 w 388"/>
                <a:gd name="T75" fmla="*/ 231 h 406"/>
                <a:gd name="T76" fmla="*/ 123 w 388"/>
                <a:gd name="T77" fmla="*/ 197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88" h="406">
                  <a:moveTo>
                    <a:pt x="41" y="59"/>
                  </a:moveTo>
                  <a:cubicBezTo>
                    <a:pt x="78" y="22"/>
                    <a:pt x="129" y="0"/>
                    <a:pt x="185" y="0"/>
                  </a:cubicBezTo>
                  <a:cubicBezTo>
                    <a:pt x="241" y="0"/>
                    <a:pt x="292" y="22"/>
                    <a:pt x="329" y="59"/>
                  </a:cubicBezTo>
                  <a:cubicBezTo>
                    <a:pt x="366" y="96"/>
                    <a:pt x="388" y="147"/>
                    <a:pt x="388" y="203"/>
                  </a:cubicBezTo>
                  <a:cubicBezTo>
                    <a:pt x="388" y="259"/>
                    <a:pt x="366" y="310"/>
                    <a:pt x="329" y="347"/>
                  </a:cubicBezTo>
                  <a:cubicBezTo>
                    <a:pt x="292" y="384"/>
                    <a:pt x="241" y="406"/>
                    <a:pt x="185" y="406"/>
                  </a:cubicBezTo>
                  <a:cubicBezTo>
                    <a:pt x="159" y="406"/>
                    <a:pt x="134" y="401"/>
                    <a:pt x="111" y="393"/>
                  </a:cubicBezTo>
                  <a:cubicBezTo>
                    <a:pt x="114" y="376"/>
                    <a:pt x="116" y="359"/>
                    <a:pt x="116" y="342"/>
                  </a:cubicBezTo>
                  <a:cubicBezTo>
                    <a:pt x="116" y="270"/>
                    <a:pt x="87" y="200"/>
                    <a:pt x="36" y="149"/>
                  </a:cubicBezTo>
                  <a:cubicBezTo>
                    <a:pt x="25" y="138"/>
                    <a:pt x="13" y="128"/>
                    <a:pt x="0" y="119"/>
                  </a:cubicBezTo>
                  <a:cubicBezTo>
                    <a:pt x="10" y="96"/>
                    <a:pt x="24" y="76"/>
                    <a:pt x="41" y="59"/>
                  </a:cubicBezTo>
                  <a:close/>
                  <a:moveTo>
                    <a:pt x="123" y="197"/>
                  </a:moveTo>
                  <a:cubicBezTo>
                    <a:pt x="112" y="188"/>
                    <a:pt x="107" y="176"/>
                    <a:pt x="107" y="161"/>
                  </a:cubicBezTo>
                  <a:cubicBezTo>
                    <a:pt x="107" y="144"/>
                    <a:pt x="113" y="131"/>
                    <a:pt x="126" y="121"/>
                  </a:cubicBezTo>
                  <a:cubicBezTo>
                    <a:pt x="138" y="111"/>
                    <a:pt x="152" y="105"/>
                    <a:pt x="173" y="105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20" y="105"/>
                    <a:pt x="233" y="110"/>
                    <a:pt x="244" y="120"/>
                  </a:cubicBezTo>
                  <a:cubicBezTo>
                    <a:pt x="255" y="130"/>
                    <a:pt x="261" y="143"/>
                    <a:pt x="262" y="161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16" y="154"/>
                    <a:pt x="214" y="148"/>
                    <a:pt x="211" y="144"/>
                  </a:cubicBezTo>
                  <a:cubicBezTo>
                    <a:pt x="203" y="135"/>
                    <a:pt x="168" y="135"/>
                    <a:pt x="160" y="142"/>
                  </a:cubicBezTo>
                  <a:cubicBezTo>
                    <a:pt x="152" y="147"/>
                    <a:pt x="152" y="160"/>
                    <a:pt x="159" y="165"/>
                  </a:cubicBezTo>
                  <a:cubicBezTo>
                    <a:pt x="168" y="172"/>
                    <a:pt x="200" y="177"/>
                    <a:pt x="213" y="181"/>
                  </a:cubicBezTo>
                  <a:cubicBezTo>
                    <a:pt x="229" y="186"/>
                    <a:pt x="242" y="193"/>
                    <a:pt x="250" y="200"/>
                  </a:cubicBezTo>
                  <a:cubicBezTo>
                    <a:pt x="260" y="209"/>
                    <a:pt x="265" y="221"/>
                    <a:pt x="265" y="237"/>
                  </a:cubicBezTo>
                  <a:cubicBezTo>
                    <a:pt x="265" y="256"/>
                    <a:pt x="260" y="270"/>
                    <a:pt x="248" y="279"/>
                  </a:cubicBezTo>
                  <a:cubicBezTo>
                    <a:pt x="236" y="289"/>
                    <a:pt x="222" y="295"/>
                    <a:pt x="198" y="296"/>
                  </a:cubicBezTo>
                  <a:cubicBezTo>
                    <a:pt x="198" y="318"/>
                    <a:pt x="198" y="318"/>
                    <a:pt x="198" y="318"/>
                  </a:cubicBezTo>
                  <a:cubicBezTo>
                    <a:pt x="172" y="318"/>
                    <a:pt x="172" y="318"/>
                    <a:pt x="172" y="318"/>
                  </a:cubicBezTo>
                  <a:cubicBezTo>
                    <a:pt x="172" y="296"/>
                    <a:pt x="172" y="296"/>
                    <a:pt x="172" y="296"/>
                  </a:cubicBezTo>
                  <a:cubicBezTo>
                    <a:pt x="150" y="295"/>
                    <a:pt x="136" y="290"/>
                    <a:pt x="123" y="279"/>
                  </a:cubicBezTo>
                  <a:cubicBezTo>
                    <a:pt x="111" y="268"/>
                    <a:pt x="105" y="252"/>
                    <a:pt x="105" y="233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3" y="243"/>
                    <a:pt x="155" y="250"/>
                    <a:pt x="158" y="254"/>
                  </a:cubicBezTo>
                  <a:cubicBezTo>
                    <a:pt x="167" y="265"/>
                    <a:pt x="203" y="263"/>
                    <a:pt x="212" y="256"/>
                  </a:cubicBezTo>
                  <a:cubicBezTo>
                    <a:pt x="220" y="251"/>
                    <a:pt x="221" y="237"/>
                    <a:pt x="213" y="231"/>
                  </a:cubicBezTo>
                  <a:cubicBezTo>
                    <a:pt x="195" y="216"/>
                    <a:pt x="150" y="220"/>
                    <a:pt x="123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9" tIns="34295" rIns="68589" bIns="34295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Freeform 38"/>
            <p:cNvSpPr>
              <a:spLocks noEditPoints="1"/>
            </p:cNvSpPr>
            <p:nvPr/>
          </p:nvSpPr>
          <p:spPr bwMode="auto">
            <a:xfrm>
              <a:off x="5928340" y="836444"/>
              <a:ext cx="304799" cy="304566"/>
            </a:xfrm>
            <a:custGeom>
              <a:avLst/>
              <a:gdLst>
                <a:gd name="T0" fmla="*/ 235 w 470"/>
                <a:gd name="T1" fmla="*/ 57 h 470"/>
                <a:gd name="T2" fmla="*/ 109 w 470"/>
                <a:gd name="T3" fmla="*/ 109 h 470"/>
                <a:gd name="T4" fmla="*/ 57 w 470"/>
                <a:gd name="T5" fmla="*/ 235 h 470"/>
                <a:gd name="T6" fmla="*/ 109 w 470"/>
                <a:gd name="T7" fmla="*/ 361 h 470"/>
                <a:gd name="T8" fmla="*/ 235 w 470"/>
                <a:gd name="T9" fmla="*/ 413 h 470"/>
                <a:gd name="T10" fmla="*/ 361 w 470"/>
                <a:gd name="T11" fmla="*/ 361 h 470"/>
                <a:gd name="T12" fmla="*/ 413 w 470"/>
                <a:gd name="T13" fmla="*/ 235 h 470"/>
                <a:gd name="T14" fmla="*/ 361 w 470"/>
                <a:gd name="T15" fmla="*/ 109 h 470"/>
                <a:gd name="T16" fmla="*/ 235 w 470"/>
                <a:gd name="T17" fmla="*/ 57 h 470"/>
                <a:gd name="T18" fmla="*/ 170 w 470"/>
                <a:gd name="T19" fmla="*/ 228 h 470"/>
                <a:gd name="T20" fmla="*/ 154 w 470"/>
                <a:gd name="T21" fmla="*/ 191 h 470"/>
                <a:gd name="T22" fmla="*/ 173 w 470"/>
                <a:gd name="T23" fmla="*/ 149 h 470"/>
                <a:gd name="T24" fmla="*/ 222 w 470"/>
                <a:gd name="T25" fmla="*/ 132 h 470"/>
                <a:gd name="T26" fmla="*/ 222 w 470"/>
                <a:gd name="T27" fmla="*/ 114 h 470"/>
                <a:gd name="T28" fmla="*/ 251 w 470"/>
                <a:gd name="T29" fmla="*/ 114 h 470"/>
                <a:gd name="T30" fmla="*/ 251 w 470"/>
                <a:gd name="T31" fmla="*/ 132 h 470"/>
                <a:gd name="T32" fmla="*/ 296 w 470"/>
                <a:gd name="T33" fmla="*/ 148 h 470"/>
                <a:gd name="T34" fmla="*/ 314 w 470"/>
                <a:gd name="T35" fmla="*/ 190 h 470"/>
                <a:gd name="T36" fmla="*/ 267 w 470"/>
                <a:gd name="T37" fmla="*/ 190 h 470"/>
                <a:gd name="T38" fmla="*/ 262 w 470"/>
                <a:gd name="T39" fmla="*/ 173 h 470"/>
                <a:gd name="T40" fmla="*/ 208 w 470"/>
                <a:gd name="T41" fmla="*/ 171 h 470"/>
                <a:gd name="T42" fmla="*/ 208 w 470"/>
                <a:gd name="T43" fmla="*/ 196 h 470"/>
                <a:gd name="T44" fmla="*/ 264 w 470"/>
                <a:gd name="T45" fmla="*/ 212 h 470"/>
                <a:gd name="T46" fmla="*/ 302 w 470"/>
                <a:gd name="T47" fmla="*/ 231 h 470"/>
                <a:gd name="T48" fmla="*/ 318 w 470"/>
                <a:gd name="T49" fmla="*/ 271 h 470"/>
                <a:gd name="T50" fmla="*/ 300 w 470"/>
                <a:gd name="T51" fmla="*/ 314 h 470"/>
                <a:gd name="T52" fmla="*/ 248 w 470"/>
                <a:gd name="T53" fmla="*/ 333 h 470"/>
                <a:gd name="T54" fmla="*/ 248 w 470"/>
                <a:gd name="T55" fmla="*/ 355 h 470"/>
                <a:gd name="T56" fmla="*/ 219 w 470"/>
                <a:gd name="T57" fmla="*/ 355 h 470"/>
                <a:gd name="T58" fmla="*/ 219 w 470"/>
                <a:gd name="T59" fmla="*/ 333 h 470"/>
                <a:gd name="T60" fmla="*/ 171 w 470"/>
                <a:gd name="T61" fmla="*/ 313 h 470"/>
                <a:gd name="T62" fmla="*/ 151 w 470"/>
                <a:gd name="T63" fmla="*/ 266 h 470"/>
                <a:gd name="T64" fmla="*/ 201 w 470"/>
                <a:gd name="T65" fmla="*/ 266 h 470"/>
                <a:gd name="T66" fmla="*/ 207 w 470"/>
                <a:gd name="T67" fmla="*/ 288 h 470"/>
                <a:gd name="T68" fmla="*/ 263 w 470"/>
                <a:gd name="T69" fmla="*/ 290 h 470"/>
                <a:gd name="T70" fmla="*/ 264 w 470"/>
                <a:gd name="T71" fmla="*/ 264 h 470"/>
                <a:gd name="T72" fmla="*/ 170 w 470"/>
                <a:gd name="T73" fmla="*/ 228 h 470"/>
                <a:gd name="T74" fmla="*/ 69 w 470"/>
                <a:gd name="T75" fmla="*/ 69 h 470"/>
                <a:gd name="T76" fmla="*/ 235 w 470"/>
                <a:gd name="T77" fmla="*/ 0 h 470"/>
                <a:gd name="T78" fmla="*/ 401 w 470"/>
                <a:gd name="T79" fmla="*/ 69 h 470"/>
                <a:gd name="T80" fmla="*/ 470 w 470"/>
                <a:gd name="T81" fmla="*/ 235 h 470"/>
                <a:gd name="T82" fmla="*/ 401 w 470"/>
                <a:gd name="T83" fmla="*/ 401 h 470"/>
                <a:gd name="T84" fmla="*/ 235 w 470"/>
                <a:gd name="T85" fmla="*/ 470 h 470"/>
                <a:gd name="T86" fmla="*/ 69 w 470"/>
                <a:gd name="T87" fmla="*/ 401 h 470"/>
                <a:gd name="T88" fmla="*/ 0 w 470"/>
                <a:gd name="T89" fmla="*/ 235 h 470"/>
                <a:gd name="T90" fmla="*/ 69 w 470"/>
                <a:gd name="T91" fmla="*/ 69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0" h="470">
                  <a:moveTo>
                    <a:pt x="235" y="57"/>
                  </a:moveTo>
                  <a:cubicBezTo>
                    <a:pt x="186" y="57"/>
                    <a:pt x="141" y="77"/>
                    <a:pt x="109" y="109"/>
                  </a:cubicBezTo>
                  <a:cubicBezTo>
                    <a:pt x="77" y="141"/>
                    <a:pt x="57" y="186"/>
                    <a:pt x="57" y="235"/>
                  </a:cubicBezTo>
                  <a:cubicBezTo>
                    <a:pt x="57" y="284"/>
                    <a:pt x="77" y="328"/>
                    <a:pt x="109" y="361"/>
                  </a:cubicBezTo>
                  <a:cubicBezTo>
                    <a:pt x="141" y="393"/>
                    <a:pt x="186" y="413"/>
                    <a:pt x="235" y="413"/>
                  </a:cubicBezTo>
                  <a:cubicBezTo>
                    <a:pt x="284" y="413"/>
                    <a:pt x="328" y="393"/>
                    <a:pt x="361" y="361"/>
                  </a:cubicBezTo>
                  <a:cubicBezTo>
                    <a:pt x="393" y="328"/>
                    <a:pt x="413" y="284"/>
                    <a:pt x="413" y="235"/>
                  </a:cubicBezTo>
                  <a:cubicBezTo>
                    <a:pt x="413" y="186"/>
                    <a:pt x="393" y="141"/>
                    <a:pt x="361" y="109"/>
                  </a:cubicBezTo>
                  <a:cubicBezTo>
                    <a:pt x="328" y="77"/>
                    <a:pt x="284" y="57"/>
                    <a:pt x="235" y="57"/>
                  </a:cubicBezTo>
                  <a:close/>
                  <a:moveTo>
                    <a:pt x="170" y="228"/>
                  </a:moveTo>
                  <a:cubicBezTo>
                    <a:pt x="159" y="219"/>
                    <a:pt x="154" y="207"/>
                    <a:pt x="154" y="191"/>
                  </a:cubicBezTo>
                  <a:cubicBezTo>
                    <a:pt x="154" y="174"/>
                    <a:pt x="160" y="160"/>
                    <a:pt x="173" y="149"/>
                  </a:cubicBezTo>
                  <a:cubicBezTo>
                    <a:pt x="186" y="139"/>
                    <a:pt x="200" y="133"/>
                    <a:pt x="222" y="132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32"/>
                    <a:pt x="251" y="132"/>
                    <a:pt x="251" y="132"/>
                  </a:cubicBezTo>
                  <a:cubicBezTo>
                    <a:pt x="272" y="133"/>
                    <a:pt x="284" y="138"/>
                    <a:pt x="296" y="148"/>
                  </a:cubicBezTo>
                  <a:cubicBezTo>
                    <a:pt x="308" y="158"/>
                    <a:pt x="313" y="172"/>
                    <a:pt x="314" y="190"/>
                  </a:cubicBezTo>
                  <a:cubicBezTo>
                    <a:pt x="267" y="190"/>
                    <a:pt x="267" y="190"/>
                    <a:pt x="267" y="190"/>
                  </a:cubicBezTo>
                  <a:cubicBezTo>
                    <a:pt x="266" y="182"/>
                    <a:pt x="265" y="177"/>
                    <a:pt x="262" y="173"/>
                  </a:cubicBezTo>
                  <a:cubicBezTo>
                    <a:pt x="254" y="164"/>
                    <a:pt x="218" y="164"/>
                    <a:pt x="208" y="171"/>
                  </a:cubicBezTo>
                  <a:cubicBezTo>
                    <a:pt x="201" y="177"/>
                    <a:pt x="200" y="190"/>
                    <a:pt x="208" y="196"/>
                  </a:cubicBezTo>
                  <a:cubicBezTo>
                    <a:pt x="217" y="203"/>
                    <a:pt x="250" y="208"/>
                    <a:pt x="264" y="212"/>
                  </a:cubicBezTo>
                  <a:cubicBezTo>
                    <a:pt x="281" y="218"/>
                    <a:pt x="294" y="224"/>
                    <a:pt x="302" y="231"/>
                  </a:cubicBezTo>
                  <a:cubicBezTo>
                    <a:pt x="313" y="241"/>
                    <a:pt x="318" y="254"/>
                    <a:pt x="318" y="271"/>
                  </a:cubicBezTo>
                  <a:cubicBezTo>
                    <a:pt x="319" y="290"/>
                    <a:pt x="312" y="304"/>
                    <a:pt x="300" y="314"/>
                  </a:cubicBezTo>
                  <a:cubicBezTo>
                    <a:pt x="288" y="325"/>
                    <a:pt x="272" y="332"/>
                    <a:pt x="248" y="333"/>
                  </a:cubicBezTo>
                  <a:cubicBezTo>
                    <a:pt x="248" y="355"/>
                    <a:pt x="248" y="355"/>
                    <a:pt x="248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196" y="333"/>
                    <a:pt x="183" y="325"/>
                    <a:pt x="171" y="313"/>
                  </a:cubicBezTo>
                  <a:cubicBezTo>
                    <a:pt x="158" y="302"/>
                    <a:pt x="151" y="286"/>
                    <a:pt x="151" y="266"/>
                  </a:cubicBezTo>
                  <a:cubicBezTo>
                    <a:pt x="201" y="266"/>
                    <a:pt x="201" y="266"/>
                    <a:pt x="201" y="266"/>
                  </a:cubicBezTo>
                  <a:cubicBezTo>
                    <a:pt x="202" y="276"/>
                    <a:pt x="204" y="283"/>
                    <a:pt x="207" y="288"/>
                  </a:cubicBezTo>
                  <a:cubicBezTo>
                    <a:pt x="216" y="299"/>
                    <a:pt x="254" y="297"/>
                    <a:pt x="263" y="290"/>
                  </a:cubicBezTo>
                  <a:cubicBezTo>
                    <a:pt x="272" y="284"/>
                    <a:pt x="272" y="271"/>
                    <a:pt x="264" y="264"/>
                  </a:cubicBezTo>
                  <a:cubicBezTo>
                    <a:pt x="245" y="249"/>
                    <a:pt x="198" y="252"/>
                    <a:pt x="170" y="228"/>
                  </a:cubicBezTo>
                  <a:close/>
                  <a:moveTo>
                    <a:pt x="69" y="69"/>
                  </a:moveTo>
                  <a:cubicBezTo>
                    <a:pt x="111" y="26"/>
                    <a:pt x="170" y="0"/>
                    <a:pt x="235" y="0"/>
                  </a:cubicBezTo>
                  <a:cubicBezTo>
                    <a:pt x="300" y="0"/>
                    <a:pt x="359" y="26"/>
                    <a:pt x="401" y="69"/>
                  </a:cubicBezTo>
                  <a:cubicBezTo>
                    <a:pt x="444" y="111"/>
                    <a:pt x="470" y="170"/>
                    <a:pt x="470" y="235"/>
                  </a:cubicBezTo>
                  <a:cubicBezTo>
                    <a:pt x="470" y="300"/>
                    <a:pt x="444" y="359"/>
                    <a:pt x="401" y="401"/>
                  </a:cubicBezTo>
                  <a:cubicBezTo>
                    <a:pt x="359" y="444"/>
                    <a:pt x="300" y="470"/>
                    <a:pt x="235" y="470"/>
                  </a:cubicBezTo>
                  <a:cubicBezTo>
                    <a:pt x="170" y="470"/>
                    <a:pt x="111" y="444"/>
                    <a:pt x="69" y="401"/>
                  </a:cubicBezTo>
                  <a:cubicBezTo>
                    <a:pt x="26" y="359"/>
                    <a:pt x="0" y="300"/>
                    <a:pt x="0" y="235"/>
                  </a:cubicBezTo>
                  <a:cubicBezTo>
                    <a:pt x="0" y="170"/>
                    <a:pt x="26" y="111"/>
                    <a:pt x="69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9" tIns="34295" rIns="68589" bIns="34295" numCol="1" anchor="t" anchorCtr="0" compatLnSpc="1"/>
            <a:lstStyle/>
            <a:p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5199893" y="4371507"/>
            <a:ext cx="490612" cy="536441"/>
            <a:chOff x="697828" y="4453123"/>
            <a:chExt cx="229831" cy="251300"/>
          </a:xfrm>
          <a:solidFill>
            <a:schemeClr val="bg1">
              <a:lumMod val="95000"/>
            </a:schemeClr>
          </a:solidFill>
        </p:grpSpPr>
        <p:sp>
          <p:nvSpPr>
            <p:cNvPr id="75" name="Freeform 665"/>
            <p:cNvSpPr/>
            <p:nvPr/>
          </p:nvSpPr>
          <p:spPr bwMode="auto">
            <a:xfrm>
              <a:off x="697828" y="4453123"/>
              <a:ext cx="229831" cy="177458"/>
            </a:xfrm>
            <a:custGeom>
              <a:avLst/>
              <a:gdLst>
                <a:gd name="T0" fmla="*/ 179 w 193"/>
                <a:gd name="T1" fmla="*/ 54 h 149"/>
                <a:gd name="T2" fmla="*/ 193 w 193"/>
                <a:gd name="T3" fmla="*/ 0 h 149"/>
                <a:gd name="T4" fmla="*/ 138 w 193"/>
                <a:gd name="T5" fmla="*/ 13 h 149"/>
                <a:gd name="T6" fmla="*/ 152 w 193"/>
                <a:gd name="T7" fmla="*/ 27 h 149"/>
                <a:gd name="T8" fmla="*/ 99 w 193"/>
                <a:gd name="T9" fmla="*/ 79 h 149"/>
                <a:gd name="T10" fmla="*/ 77 w 193"/>
                <a:gd name="T11" fmla="*/ 57 h 149"/>
                <a:gd name="T12" fmla="*/ 0 w 193"/>
                <a:gd name="T13" fmla="*/ 134 h 149"/>
                <a:gd name="T14" fmla="*/ 15 w 193"/>
                <a:gd name="T15" fmla="*/ 149 h 149"/>
                <a:gd name="T16" fmla="*/ 15 w 193"/>
                <a:gd name="T17" fmla="*/ 149 h 149"/>
                <a:gd name="T18" fmla="*/ 77 w 193"/>
                <a:gd name="T19" fmla="*/ 87 h 149"/>
                <a:gd name="T20" fmla="*/ 99 w 193"/>
                <a:gd name="T21" fmla="*/ 108 h 149"/>
                <a:gd name="T22" fmla="*/ 167 w 193"/>
                <a:gd name="T23" fmla="*/ 41 h 149"/>
                <a:gd name="T24" fmla="*/ 179 w 193"/>
                <a:gd name="T25" fmla="*/ 5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149">
                  <a:moveTo>
                    <a:pt x="179" y="54"/>
                  </a:moveTo>
                  <a:lnTo>
                    <a:pt x="193" y="0"/>
                  </a:lnTo>
                  <a:lnTo>
                    <a:pt x="138" y="13"/>
                  </a:lnTo>
                  <a:lnTo>
                    <a:pt x="152" y="27"/>
                  </a:lnTo>
                  <a:lnTo>
                    <a:pt x="99" y="79"/>
                  </a:lnTo>
                  <a:lnTo>
                    <a:pt x="77" y="57"/>
                  </a:lnTo>
                  <a:lnTo>
                    <a:pt x="0" y="134"/>
                  </a:lnTo>
                  <a:lnTo>
                    <a:pt x="15" y="149"/>
                  </a:lnTo>
                  <a:lnTo>
                    <a:pt x="15" y="149"/>
                  </a:lnTo>
                  <a:lnTo>
                    <a:pt x="77" y="87"/>
                  </a:lnTo>
                  <a:lnTo>
                    <a:pt x="99" y="108"/>
                  </a:lnTo>
                  <a:lnTo>
                    <a:pt x="167" y="41"/>
                  </a:lnTo>
                  <a:lnTo>
                    <a:pt x="179" y="5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96000">
                  <a:schemeClr val="accent1">
                    <a:lumMod val="75000"/>
                  </a:schemeClr>
                </a:gs>
              </a:gsLst>
              <a:lin ang="2700000" scaled="0"/>
            </a:gradFill>
            <a:ln w="25400" cap="flat" cmpd="sng" algn="ctr">
              <a:noFill/>
              <a:prstDash val="solid"/>
            </a:ln>
            <a:effectLst>
              <a:outerShdw blurRad="1905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600" kern="0">
                <a:solidFill>
                  <a:schemeClr val="tx1">
                    <a:lumMod val="75000"/>
                    <a:lumOff val="25000"/>
                  </a:schemeClr>
                </a:solidFill>
                <a:ea typeface="思源黑体" panose="020B0500000000000000" pitchFamily="34" charset="-122"/>
              </a:endParaRPr>
            </a:p>
          </p:txBody>
        </p:sp>
        <p:sp>
          <p:nvSpPr>
            <p:cNvPr id="76" name="Rectangle 666"/>
            <p:cNvSpPr>
              <a:spLocks noChangeArrowheads="1"/>
            </p:cNvSpPr>
            <p:nvPr/>
          </p:nvSpPr>
          <p:spPr bwMode="auto">
            <a:xfrm>
              <a:off x="718073" y="4643682"/>
              <a:ext cx="33343" cy="60741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96000">
                  <a:schemeClr val="accent1">
                    <a:lumMod val="75000"/>
                  </a:schemeClr>
                </a:gs>
              </a:gsLst>
              <a:lin ang="2700000" scaled="0"/>
            </a:gradFill>
            <a:ln w="25400" cap="flat" cmpd="sng" algn="ctr">
              <a:noFill/>
              <a:prstDash val="solid"/>
            </a:ln>
            <a:effectLst>
              <a:outerShdw blurRad="1905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600" kern="0">
                <a:solidFill>
                  <a:schemeClr val="tx1">
                    <a:lumMod val="75000"/>
                    <a:lumOff val="25000"/>
                  </a:schemeClr>
                </a:solidFill>
                <a:ea typeface="思源黑体" panose="020B0500000000000000" pitchFamily="34" charset="-122"/>
              </a:endParaRPr>
            </a:p>
          </p:txBody>
        </p:sp>
        <p:sp>
          <p:nvSpPr>
            <p:cNvPr id="77" name="Rectangle 667"/>
            <p:cNvSpPr>
              <a:spLocks noChangeArrowheads="1"/>
            </p:cNvSpPr>
            <p:nvPr/>
          </p:nvSpPr>
          <p:spPr bwMode="auto">
            <a:xfrm>
              <a:off x="772851" y="4613906"/>
              <a:ext cx="33343" cy="90515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96000">
                  <a:schemeClr val="accent1">
                    <a:lumMod val="75000"/>
                  </a:schemeClr>
                </a:gs>
              </a:gsLst>
              <a:lin ang="2700000" scaled="0"/>
            </a:gradFill>
            <a:ln w="25400" cap="flat" cmpd="sng" algn="ctr">
              <a:noFill/>
              <a:prstDash val="solid"/>
            </a:ln>
            <a:effectLst>
              <a:outerShdw blurRad="1905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600" kern="0">
                <a:solidFill>
                  <a:schemeClr val="tx1">
                    <a:lumMod val="75000"/>
                    <a:lumOff val="25000"/>
                  </a:schemeClr>
                </a:solidFill>
                <a:ea typeface="思源黑体" panose="020B0500000000000000" pitchFamily="34" charset="-122"/>
              </a:endParaRPr>
            </a:p>
          </p:txBody>
        </p:sp>
        <p:sp>
          <p:nvSpPr>
            <p:cNvPr id="78" name="Rectangle 668"/>
            <p:cNvSpPr>
              <a:spLocks noChangeArrowheads="1"/>
            </p:cNvSpPr>
            <p:nvPr/>
          </p:nvSpPr>
          <p:spPr bwMode="auto">
            <a:xfrm>
              <a:off x="828820" y="4584131"/>
              <a:ext cx="33343" cy="120291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96000">
                  <a:schemeClr val="accent1">
                    <a:lumMod val="75000"/>
                  </a:schemeClr>
                </a:gs>
              </a:gsLst>
              <a:lin ang="2700000" scaled="0"/>
            </a:gradFill>
            <a:ln w="25400" cap="flat" cmpd="sng" algn="ctr">
              <a:noFill/>
              <a:prstDash val="solid"/>
            </a:ln>
            <a:effectLst>
              <a:outerShdw blurRad="1905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600" kern="0">
                <a:solidFill>
                  <a:schemeClr val="tx1">
                    <a:lumMod val="75000"/>
                    <a:lumOff val="25000"/>
                  </a:schemeClr>
                </a:solidFill>
                <a:ea typeface="思源黑体" panose="020B0500000000000000" pitchFamily="34" charset="-122"/>
              </a:endParaRPr>
            </a:p>
          </p:txBody>
        </p:sp>
        <p:sp>
          <p:nvSpPr>
            <p:cNvPr id="79" name="Rectangle 669"/>
            <p:cNvSpPr>
              <a:spLocks noChangeArrowheads="1"/>
            </p:cNvSpPr>
            <p:nvPr/>
          </p:nvSpPr>
          <p:spPr bwMode="auto">
            <a:xfrm>
              <a:off x="883598" y="4554357"/>
              <a:ext cx="33343" cy="150065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96000">
                  <a:schemeClr val="accent1">
                    <a:lumMod val="75000"/>
                  </a:schemeClr>
                </a:gs>
              </a:gsLst>
              <a:lin ang="2700000" scaled="0"/>
            </a:gradFill>
            <a:ln w="25400" cap="flat" cmpd="sng" algn="ctr">
              <a:noFill/>
              <a:prstDash val="solid"/>
            </a:ln>
            <a:effectLst>
              <a:outerShdw blurRad="1905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600" kern="0">
                <a:solidFill>
                  <a:schemeClr val="tx1">
                    <a:lumMod val="75000"/>
                    <a:lumOff val="25000"/>
                  </a:scheme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7729327" y="1594059"/>
            <a:ext cx="3246031" cy="718530"/>
            <a:chOff x="7729325" y="1739713"/>
            <a:chExt cx="3246031" cy="718530"/>
          </a:xfrm>
        </p:grpSpPr>
        <p:sp>
          <p:nvSpPr>
            <p:cNvPr id="84" name="TextBox 76"/>
            <p:cNvSpPr txBox="1"/>
            <p:nvPr/>
          </p:nvSpPr>
          <p:spPr>
            <a:xfrm>
              <a:off x="7729326" y="1739713"/>
              <a:ext cx="15888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轮换对象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7729325" y="2109045"/>
              <a:ext cx="3246031" cy="349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思源黑体" panose="020B0500000000000000" pitchFamily="34" charset="-122"/>
                </a:rPr>
                <a:t>每个部门将依次派遣一名员工参与轮换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7729327" y="4755920"/>
            <a:ext cx="3693418" cy="1554656"/>
            <a:chOff x="7729325" y="4795244"/>
            <a:chExt cx="3693418" cy="1554656"/>
          </a:xfrm>
        </p:grpSpPr>
        <p:sp>
          <p:nvSpPr>
            <p:cNvPr id="87" name="TextBox 76"/>
            <p:cNvSpPr txBox="1"/>
            <p:nvPr/>
          </p:nvSpPr>
          <p:spPr>
            <a:xfrm>
              <a:off x="7729326" y="4795244"/>
              <a:ext cx="14582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优化调整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7729325" y="5164576"/>
              <a:ext cx="3693418" cy="118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根据调研报告和员工的反馈，对轮换制度进行持续优化和调整，同时密切关注轮换制度实施过程中的问题和挑战，并采取相应的措施加以解决。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8458532" y="2764730"/>
            <a:ext cx="3246031" cy="1278684"/>
            <a:chOff x="8458530" y="3226731"/>
            <a:chExt cx="3246031" cy="1278684"/>
          </a:xfrm>
        </p:grpSpPr>
        <p:sp>
          <p:nvSpPr>
            <p:cNvPr id="90" name="TextBox 76"/>
            <p:cNvSpPr txBox="1"/>
            <p:nvPr/>
          </p:nvSpPr>
          <p:spPr>
            <a:xfrm>
              <a:off x="8458531" y="3226731"/>
              <a:ext cx="16288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轮岗要求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8458530" y="3596063"/>
              <a:ext cx="3246031" cy="909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思源黑体" panose="020B0500000000000000" pitchFamily="34" charset="-122"/>
                </a:rPr>
                <a:t>参与轮换的员工应积极参与新部门的工作，努力学习不同的工作方式和氛围，并尝试将所学应用于自己的工作实践中。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1432973" y="1594059"/>
            <a:ext cx="3007109" cy="714426"/>
            <a:chOff x="1402713" y="1739713"/>
            <a:chExt cx="3007109" cy="714426"/>
          </a:xfrm>
        </p:grpSpPr>
        <p:sp>
          <p:nvSpPr>
            <p:cNvPr id="93" name="TextBox 76"/>
            <p:cNvSpPr txBox="1"/>
            <p:nvPr/>
          </p:nvSpPr>
          <p:spPr>
            <a:xfrm>
              <a:off x="2832043" y="1739713"/>
              <a:ext cx="157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轮换周期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1402713" y="2109045"/>
              <a:ext cx="3007109" cy="345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每个月进行一次员工轮换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1432973" y="4755920"/>
            <a:ext cx="2976851" cy="1554656"/>
            <a:chOff x="1432971" y="4795244"/>
            <a:chExt cx="2976851" cy="1554656"/>
          </a:xfrm>
        </p:grpSpPr>
        <p:sp>
          <p:nvSpPr>
            <p:cNvPr id="96" name="TextBox 76"/>
            <p:cNvSpPr txBox="1"/>
            <p:nvPr/>
          </p:nvSpPr>
          <p:spPr>
            <a:xfrm>
              <a:off x="3022325" y="4795244"/>
              <a:ext cx="13874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反馈调研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1432971" y="5164576"/>
              <a:ext cx="2976851" cy="118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学习结束后，行政部将统一组织反馈调研，收集参与轮换员工的心得体会、学习成果以及对新部门的建议和意见。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657966" y="2764730"/>
            <a:ext cx="3475663" cy="1754327"/>
            <a:chOff x="657964" y="3226731"/>
            <a:chExt cx="3475663" cy="1754327"/>
          </a:xfrm>
        </p:grpSpPr>
        <p:sp>
          <p:nvSpPr>
            <p:cNvPr id="99" name="TextBox 76"/>
            <p:cNvSpPr txBox="1"/>
            <p:nvPr/>
          </p:nvSpPr>
          <p:spPr>
            <a:xfrm>
              <a:off x="2235200" y="3226731"/>
              <a:ext cx="1440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轮换流程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657964" y="3596063"/>
              <a:ext cx="347566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思源黑体" panose="020B0500000000000000" pitchFamily="34" charset="-122"/>
                </a:rPr>
                <a:t>各部门领导在每月底前确定下月参与轮换的员工名单。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ea typeface="思源黑体" panose="020B0500000000000000" pitchFamily="34" charset="-122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思源黑体" panose="020B0500000000000000" pitchFamily="34" charset="-122"/>
                </a:rPr>
                <a:t>行政部负责协调轮换员工的岗位安排和交接工作。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ea typeface="思源黑体" panose="020B0500000000000000" pitchFamily="34" charset="-122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思源黑体" panose="020B0500000000000000" pitchFamily="34" charset="-122"/>
                </a:rPr>
                <a:t>参与轮换的员工在新部门工作期限为一个月</a:t>
              </a: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。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人员管理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雪山山顶&#10;&#10;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 b="11109"/>
          <a:stretch>
            <a:fillRect/>
          </a:stretch>
        </p:blipFill>
        <p:spPr>
          <a:xfrm>
            <a:off x="-4598" y="0"/>
            <a:ext cx="12196598" cy="5094605"/>
          </a:xfrm>
          <a:prstGeom prst="rect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-8890" y="-13335"/>
            <a:ext cx="12192000" cy="687197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2000"/>
                </a:srgbClr>
              </a:gs>
              <a:gs pos="35000">
                <a:srgbClr val="000000">
                  <a:alpha val="37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 w="3175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490980" y="1123950"/>
            <a:ext cx="4605020" cy="1916414"/>
          </a:xfrm>
        </p:spPr>
        <p:txBody>
          <a:bodyPr lIns="0" tIns="0" rIns="0" bIns="0" anchor="b" anchorCtr="0">
            <a:noAutofit/>
          </a:bodyPr>
          <a:lstStyle/>
          <a:p>
            <a:r>
              <a:rPr lang="zh-CN" altLang="en-US" sz="4400" dirty="0">
                <a:solidFill>
                  <a:schemeClr val="lt1">
                    <a:lumMod val="100000"/>
                  </a:schemeClr>
                </a:solidFill>
                <a:sym typeface="+mn-ea"/>
              </a:rPr>
              <a:t>全面</a:t>
            </a:r>
            <a:r>
              <a:rPr lang="zh-CN" altLang="en-US" sz="4400" dirty="0">
                <a:solidFill>
                  <a:schemeClr val="lt1">
                    <a:lumMod val="100000"/>
                  </a:schemeClr>
                </a:solidFill>
                <a:sym typeface="+mn-ea"/>
              </a:rPr>
              <a:t>转型</a:t>
            </a:r>
            <a:endParaRPr lang="zh-CN" altLang="en-US" sz="4400" dirty="0">
              <a:solidFill>
                <a:schemeClr val="lt1">
                  <a:lumMod val="100000"/>
                </a:schemeClr>
              </a:solidFill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695960" y="3394235"/>
            <a:ext cx="10800080" cy="26676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1490980" y="4440715"/>
            <a:ext cx="9210675" cy="141425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一方营销模式就以更加直接的方式触达客户并促成合作，整个过程更加高效。</a:t>
            </a:r>
            <a:endParaRPr lang="zh-CN" altLang="en-US" sz="2000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491615" y="3800728"/>
            <a:ext cx="9210675" cy="4984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更高效的营销</a:t>
            </a:r>
            <a:r>
              <a:rPr lang="zh-CN" altLang="en-US" sz="2800" b="1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方式</a:t>
            </a:r>
            <a:endParaRPr lang="zh-CN" altLang="en-US" sz="28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62583" y="683851"/>
            <a:ext cx="3266440" cy="4921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转型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后工作与生活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559232" y="1686931"/>
            <a:ext cx="11065375" cy="4302441"/>
            <a:chOff x="718256" y="1686931"/>
            <a:chExt cx="11065375" cy="4302441"/>
          </a:xfrm>
        </p:grpSpPr>
        <p:sp>
          <p:nvSpPr>
            <p:cNvPr id="108" name="文本框 13"/>
            <p:cNvSpPr txBox="1"/>
            <p:nvPr/>
          </p:nvSpPr>
          <p:spPr>
            <a:xfrm>
              <a:off x="8421269" y="2144754"/>
              <a:ext cx="3362362" cy="15816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</a:lstStyle>
            <a:p>
              <a:pPr marL="285750" indent="-285750" algn="l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rPr>
                <a:t>随着公司转型的推进，我们的工作体系正在经历深刻的变革。从单休到大小周，再到双休，这不仅仅是工作制度的简单调整，更是公司对员工幸福感和工作生活平衡的高度重视。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109" name="文本框 14"/>
            <p:cNvSpPr txBox="1"/>
            <p:nvPr/>
          </p:nvSpPr>
          <p:spPr>
            <a:xfrm>
              <a:off x="8411743" y="1686931"/>
              <a:ext cx="232077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</a:lstStyle>
            <a:p>
              <a:r>
                <a:rPr lang="zh-CN" altLang="en-US" sz="2000" b="1" dirty="0">
                  <a:solidFill>
                    <a:srgbClr val="C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工作体系的变革</a:t>
              </a:r>
              <a:endParaRPr lang="zh-CN" altLang="en-US" sz="2000" b="1" dirty="0">
                <a:solidFill>
                  <a:srgbClr val="C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11" name="文本框 16"/>
            <p:cNvSpPr txBox="1"/>
            <p:nvPr/>
          </p:nvSpPr>
          <p:spPr>
            <a:xfrm>
              <a:off x="8421269" y="4304994"/>
              <a:ext cx="3362362" cy="15816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</a:lstStyle>
            <a:p>
              <a:pPr marL="285750" indent="-285750" algn="l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rPr>
                <a:t>双休日的到来，意味着我们有了更多的个人时间，可以放下工作的忙碌，与家人共度美好时光，或是追求自己的兴趣爱好。这不仅是休息和放松的机会，更是提升生活质量、充实自我的重要时刻。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112" name="文本框 17"/>
            <p:cNvSpPr txBox="1"/>
            <p:nvPr/>
          </p:nvSpPr>
          <p:spPr>
            <a:xfrm>
              <a:off x="8411743" y="3886927"/>
              <a:ext cx="232077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</a:lstStyle>
            <a:p>
              <a:r>
                <a:rPr lang="zh-CN" altLang="en-US" sz="2000" b="1" dirty="0">
                  <a:solidFill>
                    <a:srgbClr val="C00000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生活质量的提升</a:t>
              </a:r>
              <a:endParaRPr lang="zh-CN" altLang="en-US" sz="2000" b="1" dirty="0">
                <a:solidFill>
                  <a:srgbClr val="C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13" name="组合 112"/>
            <p:cNvGrpSpPr/>
            <p:nvPr/>
          </p:nvGrpSpPr>
          <p:grpSpPr>
            <a:xfrm>
              <a:off x="718256" y="1785304"/>
              <a:ext cx="3283655" cy="4060856"/>
              <a:chOff x="718256" y="1785304"/>
              <a:chExt cx="3283655" cy="4060856"/>
            </a:xfrm>
          </p:grpSpPr>
          <p:sp>
            <p:nvSpPr>
              <p:cNvPr id="114" name="文本框 19"/>
              <p:cNvSpPr txBox="1"/>
              <p:nvPr/>
            </p:nvSpPr>
            <p:spPr>
              <a:xfrm>
                <a:off x="795748" y="2968834"/>
                <a:ext cx="3019541" cy="19048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</a:lstStyle>
              <a:p>
                <a:pPr algn="just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在此之前，我们或许为了工作而牺牲了与家人的团聚，错过了与自我对话的机会。但现在，随着转型的推进，我们有了改变这一切的可能。我们可以在追求事业成功的同时，更好地享受生活，追求内心的满足和成长。</a:t>
                </a:r>
                <a:endPara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</p:txBody>
          </p:sp>
          <p:sp>
            <p:nvSpPr>
              <p:cNvPr id="115" name="矩形 114"/>
              <p:cNvSpPr/>
              <p:nvPr/>
            </p:nvSpPr>
            <p:spPr>
              <a:xfrm>
                <a:off x="718256" y="1785304"/>
                <a:ext cx="3283655" cy="1019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zh-CN" altLang="en-US" sz="2400" b="1" dirty="0">
                    <a:solidFill>
                      <a:srgbClr val="002A73"/>
                    </a:solidFill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rPr>
                  <a:t>转型变化：</a:t>
                </a:r>
                <a:endParaRPr lang="en-US" altLang="zh-CN" sz="2400" b="1" dirty="0">
                  <a:solidFill>
                    <a:srgbClr val="002A73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zh-CN" altLang="en-US" sz="2400" b="1" dirty="0">
                    <a:solidFill>
                      <a:srgbClr val="002A73"/>
                    </a:solidFill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rPr>
                  <a:t>工作与生活的平衡</a:t>
                </a:r>
                <a:endParaRPr lang="en-US" altLang="zh-CN" sz="2400" b="1" dirty="0">
                  <a:solidFill>
                    <a:srgbClr val="002A73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grpSp>
            <p:nvGrpSpPr>
              <p:cNvPr id="116" name="组合 115"/>
              <p:cNvGrpSpPr/>
              <p:nvPr/>
            </p:nvGrpSpPr>
            <p:grpSpPr>
              <a:xfrm>
                <a:off x="826843" y="5230606"/>
                <a:ext cx="1924992" cy="615554"/>
                <a:chOff x="826843" y="5230606"/>
                <a:chExt cx="1924992" cy="615554"/>
              </a:xfrm>
              <a:solidFill>
                <a:srgbClr val="002A73"/>
              </a:solidFill>
            </p:grpSpPr>
            <p:sp>
              <p:nvSpPr>
                <p:cNvPr id="117" name="矩形 116"/>
                <p:cNvSpPr/>
                <p:nvPr/>
              </p:nvSpPr>
              <p:spPr>
                <a:xfrm>
                  <a:off x="826843" y="5230606"/>
                  <a:ext cx="1924992" cy="61555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b="1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  <p:sp>
              <p:nvSpPr>
                <p:cNvPr id="118" name="矩形 117"/>
                <p:cNvSpPr/>
                <p:nvPr/>
              </p:nvSpPr>
              <p:spPr>
                <a:xfrm>
                  <a:off x="960675" y="5347854"/>
                  <a:ext cx="1657328" cy="400110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rPr>
                    <a:t>工作</a:t>
                  </a:r>
                  <a:r>
                    <a:rPr lang="en-US" altLang="zh-CN" sz="2000" b="1" dirty="0">
                      <a:solidFill>
                        <a:schemeClr val="bg1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rPr>
                    <a:t>/</a:t>
                  </a:r>
                  <a:r>
                    <a:rPr lang="zh-CN" altLang="en-US" sz="2000" b="1" dirty="0">
                      <a:solidFill>
                        <a:schemeClr val="bg1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</a:rPr>
                    <a:t>生活</a:t>
                  </a:r>
                  <a:endParaRPr lang="en-US" altLang="zh-CN" sz="2000" b="1" dirty="0">
                    <a:solidFill>
                      <a:schemeClr val="bg1"/>
                    </a:solidFill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</p:grpSp>
        </p:grpSp>
        <p:grpSp>
          <p:nvGrpSpPr>
            <p:cNvPr id="119" name="组合 118"/>
            <p:cNvGrpSpPr/>
            <p:nvPr/>
          </p:nvGrpSpPr>
          <p:grpSpPr>
            <a:xfrm>
              <a:off x="4320151" y="1754360"/>
              <a:ext cx="3570633" cy="4235012"/>
              <a:chOff x="4483441" y="1754360"/>
              <a:chExt cx="3570633" cy="4235012"/>
            </a:xfrm>
          </p:grpSpPr>
          <p:grpSp>
            <p:nvGrpSpPr>
              <p:cNvPr id="120" name="组合 119"/>
              <p:cNvGrpSpPr/>
              <p:nvPr/>
            </p:nvGrpSpPr>
            <p:grpSpPr>
              <a:xfrm>
                <a:off x="7915550" y="1754361"/>
                <a:ext cx="138524" cy="4235011"/>
                <a:chOff x="7613660" y="1898165"/>
                <a:chExt cx="138524" cy="4235011"/>
              </a:xfrm>
            </p:grpSpPr>
            <p:sp>
              <p:nvSpPr>
                <p:cNvPr id="123" name="矩形 122"/>
                <p:cNvSpPr/>
                <p:nvPr/>
              </p:nvSpPr>
              <p:spPr>
                <a:xfrm>
                  <a:off x="7613660" y="1898165"/>
                  <a:ext cx="138524" cy="2012379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  <p:sp>
              <p:nvSpPr>
                <p:cNvPr id="124" name="矩形 123"/>
                <p:cNvSpPr/>
                <p:nvPr/>
              </p:nvSpPr>
              <p:spPr>
                <a:xfrm>
                  <a:off x="7613660" y="4120797"/>
                  <a:ext cx="138524" cy="2012379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endParaRPr>
                </a:p>
              </p:txBody>
            </p:sp>
          </p:grpSp>
          <p:pic>
            <p:nvPicPr>
              <p:cNvPr id="121" name="图片 12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83441" y="3976990"/>
                <a:ext cx="3421944" cy="2012381"/>
              </a:xfrm>
              <a:prstGeom prst="rect">
                <a:avLst/>
              </a:prstGeom>
            </p:spPr>
          </p:pic>
          <p:pic>
            <p:nvPicPr>
              <p:cNvPr id="122" name="图片 12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83441" y="1754360"/>
                <a:ext cx="3421944" cy="2012380"/>
              </a:xfrm>
              <a:prstGeom prst="rect">
                <a:avLst/>
              </a:prstGeom>
            </p:spPr>
          </p:pic>
        </p:grp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54328" y="683851"/>
            <a:ext cx="328295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行政赋能一线业务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893719" y="1436451"/>
            <a:ext cx="10404561" cy="5270830"/>
            <a:chOff x="1451366" y="1436451"/>
            <a:chExt cx="10404561" cy="5270830"/>
          </a:xfrm>
        </p:grpSpPr>
        <p:cxnSp>
          <p:nvCxnSpPr>
            <p:cNvPr id="9" name="直接连接符 8"/>
            <p:cNvCxnSpPr>
              <a:endCxn id="36" idx="4"/>
            </p:cNvCxnSpPr>
            <p:nvPr/>
          </p:nvCxnSpPr>
          <p:spPr>
            <a:xfrm>
              <a:off x="5932071" y="2217515"/>
              <a:ext cx="0" cy="341530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: 圆角 9"/>
            <p:cNvSpPr/>
            <p:nvPr/>
          </p:nvSpPr>
          <p:spPr>
            <a:xfrm>
              <a:off x="6260193" y="1976579"/>
              <a:ext cx="971819" cy="457200"/>
            </a:xfrm>
            <a:prstGeom prst="roundRect">
              <a:avLst>
                <a:gd name="adj" fmla="val 50000"/>
              </a:avLst>
            </a:prstGeom>
            <a:solidFill>
              <a:srgbClr val="283C9F"/>
            </a:solidFill>
            <a:ln>
              <a:noFill/>
              <a:prstDash val="solid"/>
            </a:ln>
            <a:effectLst>
              <a:outerShdw blurRad="203200" dist="101600" dir="8100000" algn="tr" rotWithShape="0">
                <a:srgbClr val="FF5DA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470983" y="1999321"/>
              <a:ext cx="550237" cy="4185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altLang="zh-CN" sz="2000" b="1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01</a:t>
              </a:r>
              <a:endParaRPr lang="zh-CN" altLang="en-US" sz="2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7377445" y="1868901"/>
              <a:ext cx="2104975" cy="4185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zh-CN" altLang="en-US" sz="2000" b="1" dirty="0">
                  <a:solidFill>
                    <a:srgbClr val="283C9F"/>
                  </a:solidFill>
                  <a:ea typeface="思源黑体" panose="020B0500000000000000" pitchFamily="34" charset="-122"/>
                </a:rPr>
                <a:t>后勤保障支持</a:t>
              </a:r>
              <a:endPara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7494133" y="2338473"/>
              <a:ext cx="381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 22"/>
            <p:cNvSpPr/>
            <p:nvPr/>
          </p:nvSpPr>
          <p:spPr>
            <a:xfrm>
              <a:off x="7377446" y="2431240"/>
              <a:ext cx="4478481" cy="118923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rPr>
                <a:t>行政部将全力确保后勤支持更加完善、及时和高效。无论是办公环境、设备更新，还是日常所需，行政部都将倾尽全力，确保一线团队能够专心投入工作，无后顾之忧。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5866756" y="2139865"/>
              <a:ext cx="130629" cy="130629"/>
            </a:xfrm>
            <a:prstGeom prst="ellipse">
              <a:avLst/>
            </a:prstGeom>
            <a:solidFill>
              <a:srgbClr val="283C9F"/>
            </a:solidFill>
            <a:ln>
              <a:noFill/>
              <a:prstDash val="solid"/>
            </a:ln>
            <a:effectLst>
              <a:outerShdw blurRad="203200" dist="101600" dir="8100000" algn="tr" rotWithShape="0">
                <a:srgbClr val="FF5DA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6260193" y="3657742"/>
              <a:ext cx="971819" cy="457200"/>
            </a:xfrm>
            <a:prstGeom prst="roundRect">
              <a:avLst>
                <a:gd name="adj" fmla="val 50000"/>
              </a:avLst>
            </a:prstGeom>
            <a:solidFill>
              <a:srgbClr val="BC0208"/>
            </a:solidFill>
            <a:ln>
              <a:noFill/>
              <a:prstDash val="solid"/>
            </a:ln>
            <a:effectLst>
              <a:outerShdw blurRad="203200" dist="101600" dir="8100000" algn="tr" rotWithShape="0">
                <a:srgbClr val="FF5DA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470983" y="3680484"/>
              <a:ext cx="550237" cy="4185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altLang="zh-CN" sz="2000" b="1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02</a:t>
              </a:r>
              <a:endParaRPr lang="zh-CN" altLang="en-US" sz="2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7377445" y="3550064"/>
              <a:ext cx="2104975" cy="4185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ea typeface="思源黑体" panose="020B0500000000000000" pitchFamily="34" charset="-122"/>
                </a:rPr>
                <a:t>政委角色关怀</a:t>
              </a:r>
              <a:endParaRPr lang="zh-CN" altLang="en-US" sz="2000" b="1" dirty="0">
                <a:solidFill>
                  <a:srgbClr val="C00000"/>
                </a:solidFill>
                <a:ea typeface="思源黑体" panose="020B0500000000000000" pitchFamily="34" charset="-122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7475236" y="3970809"/>
              <a:ext cx="381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7377444" y="4088644"/>
              <a:ext cx="4478481" cy="9091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rPr>
                <a:t>行政部将担任“政委”的角色，深入一线，了解团队需求，倾听员工声音。她们将鼓励员工积极提出对一线业务的建设性意见和建议，为公司的转型贡献智慧和力量。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5866756" y="3821028"/>
              <a:ext cx="130629" cy="130629"/>
            </a:xfrm>
            <a:prstGeom prst="ellipse">
              <a:avLst/>
            </a:prstGeom>
            <a:solidFill>
              <a:srgbClr val="BC0208"/>
            </a:solidFill>
            <a:ln>
              <a:noFill/>
              <a:prstDash val="solid"/>
            </a:ln>
            <a:effectLst>
              <a:outerShdw blurRad="203200" dist="101600" dir="8100000" algn="tr" rotWithShape="0">
                <a:srgbClr val="FF5DA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31" name="矩形: 圆角 30"/>
            <p:cNvSpPr/>
            <p:nvPr/>
          </p:nvSpPr>
          <p:spPr>
            <a:xfrm>
              <a:off x="6260193" y="5338904"/>
              <a:ext cx="971819" cy="457200"/>
            </a:xfrm>
            <a:prstGeom prst="roundRect">
              <a:avLst>
                <a:gd name="adj" fmla="val 50000"/>
              </a:avLst>
            </a:prstGeom>
            <a:solidFill>
              <a:srgbClr val="283C9F"/>
            </a:solidFill>
            <a:ln>
              <a:noFill/>
              <a:prstDash val="solid"/>
            </a:ln>
            <a:effectLst>
              <a:outerShdw blurRad="203200" dist="101600" dir="8100000" algn="tr" rotWithShape="0">
                <a:srgbClr val="FF5DA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6470983" y="5361646"/>
              <a:ext cx="550237" cy="4185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altLang="zh-CN" sz="2000" b="1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03</a:t>
              </a:r>
              <a:endParaRPr lang="zh-CN" altLang="en-US" sz="20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377445" y="5231226"/>
              <a:ext cx="2104975" cy="41851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zh-CN" altLang="en-US" sz="2000" b="1" dirty="0">
                  <a:solidFill>
                    <a:srgbClr val="283C9F"/>
                  </a:solidFill>
                  <a:ea typeface="思源黑体" panose="020B0500000000000000" pitchFamily="34" charset="-122"/>
                </a:rPr>
                <a:t>建章立制</a:t>
              </a:r>
              <a:endPara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>
              <a:off x="7542970" y="5684955"/>
              <a:ext cx="381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4"/>
            <p:cNvSpPr/>
            <p:nvPr/>
          </p:nvSpPr>
          <p:spPr>
            <a:xfrm>
              <a:off x="7377444" y="5798121"/>
              <a:ext cx="4478481" cy="90916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rPr>
                <a:t>行政部将建立并执行一套全新的激励机制。只要员工为一线业务带来了建设性的意见或贡献，行政部将亲自为他们记功，并根据贡献程度给予相应的嘉奖。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5866756" y="5502190"/>
              <a:ext cx="130629" cy="130629"/>
            </a:xfrm>
            <a:prstGeom prst="ellipse">
              <a:avLst/>
            </a:prstGeom>
            <a:solidFill>
              <a:srgbClr val="283C9F"/>
            </a:solidFill>
            <a:ln>
              <a:noFill/>
              <a:prstDash val="solid"/>
            </a:ln>
            <a:effectLst>
              <a:outerShdw blurRad="203200" dist="101600" dir="8100000" algn="tr" rotWithShape="0">
                <a:srgbClr val="FF5DA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1529436" y="3794598"/>
              <a:ext cx="3896001" cy="2367324"/>
              <a:chOff x="1713776" y="3418219"/>
              <a:chExt cx="3896001" cy="2367324"/>
            </a:xfrm>
          </p:grpSpPr>
          <p:sp>
            <p:nvSpPr>
              <p:cNvPr id="38" name="矩形 37"/>
              <p:cNvSpPr/>
              <p:nvPr/>
            </p:nvSpPr>
            <p:spPr>
              <a:xfrm>
                <a:off x="1713776" y="3418219"/>
                <a:ext cx="3896001" cy="967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思源黑体" panose="020B0500000000000000" pitchFamily="34" charset="-122"/>
                  </a:rPr>
                  <a:t>行政部的新角色：</a:t>
                </a:r>
                <a:endParaRPr lang="en-US" altLang="zh-CN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思源黑体" panose="020B0500000000000000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思源黑体" panose="020B0500000000000000" pitchFamily="34" charset="-122"/>
                  </a:rPr>
                  <a:t>转型之路上的坚强后盾与激励者</a:t>
                </a:r>
                <a:endPara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思源黑体" panose="020B0500000000000000" pitchFamily="34" charset="-122"/>
                </a:endParaRPr>
              </a:p>
            </p:txBody>
          </p:sp>
          <p:cxnSp>
            <p:nvCxnSpPr>
              <p:cNvPr id="40" name="直接连接符 39"/>
              <p:cNvCxnSpPr/>
              <p:nvPr/>
            </p:nvCxnSpPr>
            <p:spPr>
              <a:xfrm>
                <a:off x="1830465" y="4575964"/>
                <a:ext cx="381000" cy="0"/>
              </a:xfrm>
              <a:prstGeom prst="line">
                <a:avLst/>
              </a:prstGeom>
              <a:ln w="19050">
                <a:solidFill>
                  <a:srgbClr val="002A7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矩形 40"/>
              <p:cNvSpPr/>
              <p:nvPr/>
            </p:nvSpPr>
            <p:spPr>
              <a:xfrm>
                <a:off x="1713777" y="4753016"/>
                <a:ext cx="3556365" cy="10325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随着公司转型的深入推进，行政部将在未来的工作中扮演更加核心和积极的角色，她们将不再仅仅负责后勤支持，而是深度参与到一线业务的斗争中来，成为我们转型路上的坚强后盾与激励者。</a:t>
                </a:r>
                <a:endPara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</p:txBody>
          </p:sp>
        </p:grpSp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16" r="3009"/>
            <a:stretch>
              <a:fillRect/>
            </a:stretch>
          </p:blipFill>
          <p:spPr>
            <a:xfrm>
              <a:off x="1451366" y="1436451"/>
              <a:ext cx="3092574" cy="2116600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39" name="文本框 38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43" name="图片 4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659512" y="683851"/>
            <a:ext cx="287258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丰富的嘉奖体系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637442" y="1601629"/>
            <a:ext cx="7280510" cy="2277994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002A73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7442" y="4247132"/>
            <a:ext cx="10917116" cy="1877641"/>
          </a:xfrm>
          <a:prstGeom prst="rect">
            <a:avLst/>
          </a:prstGeom>
          <a:solidFill>
            <a:srgbClr val="BC020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9" name="文本框 41"/>
          <p:cNvSpPr txBox="1"/>
          <p:nvPr/>
        </p:nvSpPr>
        <p:spPr>
          <a:xfrm>
            <a:off x="1046939" y="1870015"/>
            <a:ext cx="2660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b="1" dirty="0">
                <a:solidFill>
                  <a:srgbClr val="283C9F"/>
                </a:solidFill>
                <a:latin typeface="+mn-lt"/>
                <a:ea typeface="思源黑体" panose="020B0500000000000000" pitchFamily="34" charset="-122"/>
              </a:rPr>
              <a:t>丰富的嘉奖体系</a:t>
            </a:r>
            <a:endParaRPr lang="zh-CN" altLang="en-US" b="1" dirty="0">
              <a:solidFill>
                <a:srgbClr val="283C9F"/>
              </a:solidFill>
              <a:latin typeface="+mn-lt"/>
              <a:ea typeface="思源黑体" panose="020B0500000000000000" pitchFamily="34" charset="-122"/>
            </a:endParaRPr>
          </a:p>
        </p:txBody>
      </p:sp>
      <p:sp>
        <p:nvSpPr>
          <p:cNvPr id="10" name="文本框 42"/>
          <p:cNvSpPr txBox="1"/>
          <p:nvPr/>
        </p:nvSpPr>
        <p:spPr>
          <a:xfrm>
            <a:off x="1036427" y="2366252"/>
            <a:ext cx="6566623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</a:pPr>
            <a:r>
              <a:rPr lang="zh-CN" altLang="en-US" sz="1400" dirty="0">
                <a:latin typeface="Roboto Regular"/>
                <a:ea typeface="思源黑体 CN Regular"/>
              </a:rPr>
              <a:t>为了更好地激励大家，我们设立了多种嘉奖方式，包括带薪休假、现金奖励、礼品奖励、荣誉颁发以及期权等。这些奖励不仅是对大家努力的认可，更是对未来的美好期许。我们期待每一位员工都能在公司的发展中找到自己的位置，实现自己的价值。</a:t>
            </a:r>
            <a:endParaRPr lang="zh-CN" altLang="en-US" sz="1400" dirty="0">
              <a:latin typeface="Roboto Regular"/>
              <a:ea typeface="思源黑体 CN Regular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3509402" y="4561684"/>
            <a:ext cx="0" cy="1244666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alpha val="50000"/>
              </a:sysClr>
            </a:solidFill>
            <a:prstDash val="solid"/>
            <a:miter lim="800000"/>
          </a:ln>
          <a:effectLst/>
        </p:spPr>
      </p:cxnSp>
      <p:sp>
        <p:nvSpPr>
          <p:cNvPr id="15" name="文本框 48"/>
          <p:cNvSpPr txBox="1"/>
          <p:nvPr/>
        </p:nvSpPr>
        <p:spPr>
          <a:xfrm>
            <a:off x="1152039" y="4510960"/>
            <a:ext cx="9883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latin typeface="汉仪正圆-95W" panose="00020600040101010101" pitchFamily="18" charset="-122"/>
                <a:ea typeface="汉仪正圆-95W" panose="00020600040101010101" pitchFamily="18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01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2" name="文本框 79"/>
          <p:cNvSpPr txBox="1"/>
          <p:nvPr/>
        </p:nvSpPr>
        <p:spPr>
          <a:xfrm>
            <a:off x="1113937" y="5305575"/>
            <a:ext cx="2465285" cy="734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>
                <a:solidFill>
                  <a:schemeClr val="bg1"/>
                </a:solidFill>
                <a:latin typeface="Roboto Regular"/>
                <a:ea typeface="思源黑体 CN Regular"/>
              </a:rPr>
              <a:t>让员工在辛勤工作之余，能够有足够的时间休息和放松，与家人共度美好时光，或是追求个人的兴趣爱好</a:t>
            </a:r>
            <a:endParaRPr lang="zh-CN" altLang="en-US" sz="1100" dirty="0">
              <a:solidFill>
                <a:schemeClr val="bg1"/>
              </a:solidFill>
              <a:latin typeface="Roboto Regular"/>
              <a:ea typeface="思源黑体 CN Regular"/>
            </a:endParaRPr>
          </a:p>
        </p:txBody>
      </p:sp>
      <p:sp>
        <p:nvSpPr>
          <p:cNvPr id="23" name="文本框 80"/>
          <p:cNvSpPr txBox="1"/>
          <p:nvPr/>
        </p:nvSpPr>
        <p:spPr>
          <a:xfrm>
            <a:off x="1113938" y="4878469"/>
            <a:ext cx="19903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ea typeface="思源黑体" panose="020B0500000000000000" pitchFamily="34" charset="-122"/>
              </a:rPr>
              <a:t>带薪休假奖励</a:t>
            </a:r>
            <a:endParaRPr lang="zh-CN" altLang="en-US" sz="2000" b="1" dirty="0">
              <a:solidFill>
                <a:schemeClr val="bg1"/>
              </a:solidFill>
              <a:ea typeface="思源黑体" panose="020B0500000000000000" pitchFamily="34" charset="-122"/>
            </a:endParaRPr>
          </a:p>
        </p:txBody>
      </p:sp>
      <p:sp>
        <p:nvSpPr>
          <p:cNvPr id="24" name="文本框 85"/>
          <p:cNvSpPr txBox="1"/>
          <p:nvPr/>
        </p:nvSpPr>
        <p:spPr>
          <a:xfrm>
            <a:off x="3738636" y="4510960"/>
            <a:ext cx="9883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latin typeface="汉仪正圆-95W" panose="00020600040101010101" pitchFamily="18" charset="-122"/>
                <a:ea typeface="汉仪正圆-95W" panose="00020600040101010101" pitchFamily="18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02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5" name="文本框 86"/>
          <p:cNvSpPr txBox="1"/>
          <p:nvPr/>
        </p:nvSpPr>
        <p:spPr>
          <a:xfrm>
            <a:off x="3700534" y="5305575"/>
            <a:ext cx="2466000" cy="734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30000"/>
              </a:lnSpc>
            </a:pPr>
            <a:r>
              <a:rPr lang="zh-CN" altLang="en-US" sz="1100" dirty="0">
                <a:solidFill>
                  <a:schemeClr val="bg1"/>
                </a:solidFill>
                <a:latin typeface="Roboto Regular"/>
                <a:ea typeface="思源黑体 CN Regular"/>
              </a:rPr>
              <a:t>送达为公司带来显著贡献的员工手中，既是对员工工作成果的直接肯定，也是对他们未来努力的期待和激励</a:t>
            </a:r>
            <a:endParaRPr lang="zh-CN" altLang="en-US" sz="1100" dirty="0">
              <a:solidFill>
                <a:schemeClr val="bg1"/>
              </a:solidFill>
              <a:latin typeface="Roboto Regular"/>
              <a:ea typeface="思源黑体 CN Regular"/>
            </a:endParaRPr>
          </a:p>
        </p:txBody>
      </p:sp>
      <p:sp>
        <p:nvSpPr>
          <p:cNvPr id="26" name="文本框 87"/>
          <p:cNvSpPr txBox="1"/>
          <p:nvPr/>
        </p:nvSpPr>
        <p:spPr>
          <a:xfrm>
            <a:off x="3700535" y="4878469"/>
            <a:ext cx="20131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ea typeface="思源黑体" panose="020B0500000000000000" pitchFamily="34" charset="-122"/>
              </a:rPr>
              <a:t>现金和礼品奖励</a:t>
            </a:r>
            <a:endParaRPr lang="zh-CN" altLang="en-US" sz="2000" b="1" dirty="0">
              <a:solidFill>
                <a:schemeClr val="bg1"/>
              </a:solidFill>
              <a:ea typeface="思源黑体" panose="020B0500000000000000" pitchFamily="34" charset="-122"/>
            </a:endParaRPr>
          </a:p>
        </p:txBody>
      </p:sp>
      <p:sp>
        <p:nvSpPr>
          <p:cNvPr id="27" name="文本框 89"/>
          <p:cNvSpPr txBox="1"/>
          <p:nvPr/>
        </p:nvSpPr>
        <p:spPr>
          <a:xfrm>
            <a:off x="6325233" y="4510960"/>
            <a:ext cx="9883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latin typeface="汉仪正圆-95W" panose="00020600040101010101" pitchFamily="18" charset="-122"/>
                <a:ea typeface="汉仪正圆-95W" panose="00020600040101010101" pitchFamily="18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03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8" name="文本框 90"/>
          <p:cNvSpPr txBox="1"/>
          <p:nvPr/>
        </p:nvSpPr>
        <p:spPr>
          <a:xfrm>
            <a:off x="6287130" y="5305575"/>
            <a:ext cx="2466000" cy="734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30000"/>
              </a:lnSpc>
            </a:pPr>
            <a:r>
              <a:rPr lang="zh-CN" altLang="en-US" sz="1100" dirty="0">
                <a:solidFill>
                  <a:schemeClr val="bg1"/>
                </a:solidFill>
                <a:latin typeface="Roboto Regular"/>
                <a:ea typeface="思源黑体 CN Regular"/>
              </a:rPr>
              <a:t>为优秀员工颁发荣誉证书和奖杯，将他们的名字和事迹上传至公司荣誉榜，让全公司共同见证他们的辉煌成就</a:t>
            </a:r>
            <a:endParaRPr lang="zh-CN" altLang="en-US" sz="1100" dirty="0">
              <a:solidFill>
                <a:schemeClr val="bg1"/>
              </a:solidFill>
              <a:latin typeface="Roboto Regular"/>
              <a:ea typeface="思源黑体 CN Regular"/>
            </a:endParaRPr>
          </a:p>
        </p:txBody>
      </p:sp>
      <p:sp>
        <p:nvSpPr>
          <p:cNvPr id="29" name="文本框 91"/>
          <p:cNvSpPr txBox="1"/>
          <p:nvPr/>
        </p:nvSpPr>
        <p:spPr>
          <a:xfrm>
            <a:off x="6287132" y="4878469"/>
            <a:ext cx="1431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CN" altLang="en-US" sz="2000" b="1" dirty="0">
                <a:solidFill>
                  <a:schemeClr val="bg1"/>
                </a:solidFill>
                <a:ea typeface="思源黑体" panose="020B0500000000000000" pitchFamily="34" charset="-122"/>
              </a:rPr>
              <a:t>荣誉颁发</a:t>
            </a:r>
            <a:endParaRPr lang="zh-CN" altLang="en-US" sz="2000" b="1" dirty="0">
              <a:solidFill>
                <a:schemeClr val="bg1"/>
              </a:solidFill>
              <a:ea typeface="思源黑体" panose="020B0500000000000000" pitchFamily="34" charset="-122"/>
            </a:endParaRPr>
          </a:p>
        </p:txBody>
      </p:sp>
      <p:sp>
        <p:nvSpPr>
          <p:cNvPr id="30" name="文本框 93"/>
          <p:cNvSpPr txBox="1"/>
          <p:nvPr/>
        </p:nvSpPr>
        <p:spPr>
          <a:xfrm>
            <a:off x="8911832" y="4510960"/>
            <a:ext cx="9883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  <a:latin typeface="汉仪正圆-95W" panose="00020600040101010101" pitchFamily="18" charset="-122"/>
                <a:ea typeface="汉仪正圆-95W" panose="00020600040101010101" pitchFamily="18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04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1" name="文本框 94"/>
          <p:cNvSpPr txBox="1"/>
          <p:nvPr/>
        </p:nvSpPr>
        <p:spPr>
          <a:xfrm>
            <a:off x="8873729" y="5305575"/>
            <a:ext cx="2466000" cy="734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30000"/>
              </a:lnSpc>
            </a:pPr>
            <a:r>
              <a:rPr lang="zh-CN" altLang="en-US" sz="1100" dirty="0">
                <a:solidFill>
                  <a:schemeClr val="bg1"/>
                </a:solidFill>
                <a:latin typeface="Roboto Regular"/>
                <a:ea typeface="思源黑体 CN Regular"/>
              </a:rPr>
              <a:t>使员工成为公司未来的共同创造者，与公司共享发展成果，共同迈向更加辉煌的未来</a:t>
            </a:r>
            <a:endParaRPr lang="zh-CN" altLang="en-US" sz="1100" dirty="0">
              <a:solidFill>
                <a:schemeClr val="bg1"/>
              </a:solidFill>
              <a:latin typeface="Roboto Regular"/>
              <a:ea typeface="思源黑体 CN Regular"/>
            </a:endParaRPr>
          </a:p>
        </p:txBody>
      </p:sp>
      <p:sp>
        <p:nvSpPr>
          <p:cNvPr id="32" name="文本框 95"/>
          <p:cNvSpPr txBox="1"/>
          <p:nvPr/>
        </p:nvSpPr>
        <p:spPr>
          <a:xfrm>
            <a:off x="8873731" y="4878469"/>
            <a:ext cx="1431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CN" altLang="en-US" sz="2000" b="1" dirty="0">
                <a:solidFill>
                  <a:schemeClr val="bg1"/>
                </a:solidFill>
                <a:ea typeface="思源黑体" panose="020B0500000000000000" pitchFamily="34" charset="-122"/>
              </a:rPr>
              <a:t>期权奖励</a:t>
            </a:r>
            <a:endParaRPr lang="zh-CN" altLang="en-US" sz="2000" b="1" dirty="0">
              <a:solidFill>
                <a:schemeClr val="bg1"/>
              </a:solidFill>
              <a:ea typeface="思源黑体" panose="020B0500000000000000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6095999" y="4561684"/>
            <a:ext cx="0" cy="1244666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alpha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4" name="直接连接符 33"/>
          <p:cNvCxnSpPr/>
          <p:nvPr/>
        </p:nvCxnSpPr>
        <p:spPr>
          <a:xfrm>
            <a:off x="8682596" y="4561684"/>
            <a:ext cx="0" cy="1244666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alpha val="50000"/>
              </a:sysClr>
            </a:solidFill>
            <a:prstDash val="solid"/>
            <a:miter lim="800000"/>
          </a:ln>
          <a:effectLst/>
        </p:spPr>
      </p:cxnSp>
      <p:pic>
        <p:nvPicPr>
          <p:cNvPr id="40" name="图片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210" y="1601629"/>
            <a:ext cx="3074713" cy="2256198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36" name="文本框 35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103595" y="438229"/>
            <a:ext cx="3391200" cy="1059021"/>
          </a:xfrm>
        </p:spPr>
        <p:txBody>
          <a:bodyPr lIns="0" tIns="0" rIns="0" bIns="0" anchor="b">
            <a:noAutofit/>
          </a:bodyPr>
          <a:lstStyle/>
          <a:p>
            <a:pPr algn="l"/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如何做转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型？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4" r="9163"/>
          <a:stretch>
            <a:fillRect/>
          </a:stretch>
        </p:blipFill>
        <p:spPr>
          <a:xfrm flipH="1">
            <a:off x="1" y="0"/>
            <a:ext cx="7192645" cy="6858000"/>
          </a:xfrm>
          <a:custGeom>
            <a:avLst/>
            <a:gdLst>
              <a:gd name="connsiteX0" fmla="*/ 7192645 w 7192645"/>
              <a:gd name="connsiteY0" fmla="*/ 0 h 6858000"/>
              <a:gd name="connsiteX1" fmla="*/ 0 w 7192645"/>
              <a:gd name="connsiteY1" fmla="*/ 0 h 6858000"/>
              <a:gd name="connsiteX2" fmla="*/ 0 w 7192645"/>
              <a:gd name="connsiteY2" fmla="*/ 2714625 h 6858000"/>
              <a:gd name="connsiteX3" fmla="*/ 715645 w 7192645"/>
              <a:gd name="connsiteY3" fmla="*/ 3430270 h 6858000"/>
              <a:gd name="connsiteX4" fmla="*/ 0 w 7192645"/>
              <a:gd name="connsiteY4" fmla="*/ 4145915 h 6858000"/>
              <a:gd name="connsiteX5" fmla="*/ 0 w 7192645"/>
              <a:gd name="connsiteY5" fmla="*/ 6858000 h 6858000"/>
              <a:gd name="connsiteX6" fmla="*/ 7192645 w 719264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92645" h="6858000">
                <a:moveTo>
                  <a:pt x="7192645" y="0"/>
                </a:moveTo>
                <a:lnTo>
                  <a:pt x="0" y="0"/>
                </a:lnTo>
                <a:lnTo>
                  <a:pt x="0" y="2714625"/>
                </a:lnTo>
                <a:lnTo>
                  <a:pt x="715645" y="3430270"/>
                </a:lnTo>
                <a:lnTo>
                  <a:pt x="0" y="4145915"/>
                </a:lnTo>
                <a:lnTo>
                  <a:pt x="0" y="6858000"/>
                </a:lnTo>
                <a:lnTo>
                  <a:pt x="7192645" y="6858000"/>
                </a:lnTo>
                <a:close/>
              </a:path>
            </a:pathLst>
          </a:custGeom>
          <a:ln w="3175">
            <a:solidFill>
              <a:schemeClr val="tx1">
                <a:lumMod val="40000"/>
                <a:lumOff val="60000"/>
                <a:alpha val="20000"/>
              </a:schemeClr>
            </a:solidFill>
          </a:ln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8103595" y="1592580"/>
            <a:ext cx="3392805" cy="4059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l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成立特别项目组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l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建立投流部门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l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及时的跟踪与反馈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l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营销方案制定与迭代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l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外籍翻译引进</a:t>
            </a:r>
            <a:b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endParaRPr lang="zh-CN" altLang="en-US" sz="14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659512" y="683851"/>
            <a:ext cx="287258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成立特别项目组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sp>
        <p:nvSpPr>
          <p:cNvPr id="30" name="任意多边形 6"/>
          <p:cNvSpPr/>
          <p:nvPr/>
        </p:nvSpPr>
        <p:spPr>
          <a:xfrm flipH="1">
            <a:off x="8634529" y="3489606"/>
            <a:ext cx="1224000" cy="895305"/>
          </a:xfrm>
          <a:custGeom>
            <a:avLst/>
            <a:gdLst>
              <a:gd name="connsiteX0" fmla="*/ 590550 w 2153021"/>
              <a:gd name="connsiteY0" fmla="*/ 0 h 1181100"/>
              <a:gd name="connsiteX1" fmla="*/ 2153021 w 2153021"/>
              <a:gd name="connsiteY1" fmla="*/ 0 h 1181100"/>
              <a:gd name="connsiteX2" fmla="*/ 2153021 w 2153021"/>
              <a:gd name="connsiteY2" fmla="*/ 1181100 h 1181100"/>
              <a:gd name="connsiteX3" fmla="*/ 590550 w 2153021"/>
              <a:gd name="connsiteY3" fmla="*/ 1181100 h 1181100"/>
              <a:gd name="connsiteX4" fmla="*/ 0 w 2153021"/>
              <a:gd name="connsiteY4" fmla="*/ 590550 h 1181100"/>
              <a:gd name="connsiteX5" fmla="*/ 590550 w 2153021"/>
              <a:gd name="connsiteY5" fmla="*/ 0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3021" h="1181100">
                <a:moveTo>
                  <a:pt x="590550" y="0"/>
                </a:moveTo>
                <a:lnTo>
                  <a:pt x="2153021" y="0"/>
                </a:lnTo>
                <a:lnTo>
                  <a:pt x="2153021" y="1181100"/>
                </a:lnTo>
                <a:lnTo>
                  <a:pt x="590550" y="1181100"/>
                </a:lnTo>
                <a:cubicBezTo>
                  <a:pt x="264398" y="1181100"/>
                  <a:pt x="0" y="916702"/>
                  <a:pt x="0" y="590550"/>
                </a:cubicBezTo>
                <a:cubicBezTo>
                  <a:pt x="0" y="264398"/>
                  <a:pt x="264398" y="0"/>
                  <a:pt x="590550" y="0"/>
                </a:cubicBezTo>
                <a:close/>
              </a:path>
            </a:pathLst>
          </a:custGeom>
          <a:solidFill>
            <a:srgbClr val="002A73"/>
          </a:solidFill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rPr>
              <a:t>02</a:t>
            </a:r>
            <a:endParaRPr lang="en-US" altLang="zh-CN" sz="32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31" name="任意多边形 7"/>
          <p:cNvSpPr/>
          <p:nvPr/>
        </p:nvSpPr>
        <p:spPr>
          <a:xfrm flipH="1">
            <a:off x="2975329" y="3489606"/>
            <a:ext cx="5659200" cy="895305"/>
          </a:xfrm>
          <a:custGeom>
            <a:avLst/>
            <a:gdLst>
              <a:gd name="connsiteX0" fmla="*/ 0 w 5219700"/>
              <a:gd name="connsiteY0" fmla="*/ 0 h 1181100"/>
              <a:gd name="connsiteX1" fmla="*/ 4629150 w 5219700"/>
              <a:gd name="connsiteY1" fmla="*/ 0 h 1181100"/>
              <a:gd name="connsiteX2" fmla="*/ 5219700 w 5219700"/>
              <a:gd name="connsiteY2" fmla="*/ 590550 h 1181100"/>
              <a:gd name="connsiteX3" fmla="*/ 4629150 w 5219700"/>
              <a:gd name="connsiteY3" fmla="*/ 1181100 h 1181100"/>
              <a:gd name="connsiteX4" fmla="*/ 0 w 5219700"/>
              <a:gd name="connsiteY4" fmla="*/ 1181100 h 1181100"/>
              <a:gd name="connsiteX5" fmla="*/ 0 w 5219700"/>
              <a:gd name="connsiteY5" fmla="*/ 1110548 h 1181100"/>
              <a:gd name="connsiteX6" fmla="*/ 4622708 w 5219700"/>
              <a:gd name="connsiteY6" fmla="*/ 1110549 h 1181100"/>
              <a:gd name="connsiteX7" fmla="*/ 5142706 w 5219700"/>
              <a:gd name="connsiteY7" fmla="*/ 590551 h 1181100"/>
              <a:gd name="connsiteX8" fmla="*/ 5142707 w 5219700"/>
              <a:gd name="connsiteY8" fmla="*/ 590551 h 1181100"/>
              <a:gd name="connsiteX9" fmla="*/ 4622709 w 5219700"/>
              <a:gd name="connsiteY9" fmla="*/ 70553 h 1181100"/>
              <a:gd name="connsiteX10" fmla="*/ 0 w 5219700"/>
              <a:gd name="connsiteY10" fmla="*/ 70553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19700" h="1181100">
                <a:moveTo>
                  <a:pt x="0" y="0"/>
                </a:moveTo>
                <a:lnTo>
                  <a:pt x="4629150" y="0"/>
                </a:lnTo>
                <a:cubicBezTo>
                  <a:pt x="4955302" y="0"/>
                  <a:pt x="5219700" y="264398"/>
                  <a:pt x="5219700" y="590550"/>
                </a:cubicBezTo>
                <a:cubicBezTo>
                  <a:pt x="5219700" y="916702"/>
                  <a:pt x="4955302" y="1181100"/>
                  <a:pt x="4629150" y="1181100"/>
                </a:cubicBezTo>
                <a:lnTo>
                  <a:pt x="0" y="1181100"/>
                </a:lnTo>
                <a:lnTo>
                  <a:pt x="0" y="1110548"/>
                </a:lnTo>
                <a:lnTo>
                  <a:pt x="4622708" y="1110549"/>
                </a:lnTo>
                <a:cubicBezTo>
                  <a:pt x="4909895" y="1110549"/>
                  <a:pt x="5142706" y="877738"/>
                  <a:pt x="5142706" y="590551"/>
                </a:cubicBezTo>
                <a:lnTo>
                  <a:pt x="5142707" y="590551"/>
                </a:lnTo>
                <a:cubicBezTo>
                  <a:pt x="5142707" y="303364"/>
                  <a:pt x="4909896" y="70553"/>
                  <a:pt x="4622709" y="70553"/>
                </a:cubicBezTo>
                <a:lnTo>
                  <a:pt x="0" y="70553"/>
                </a:lnTo>
                <a:close/>
              </a:path>
            </a:pathLst>
          </a:custGeom>
          <a:solidFill>
            <a:srgbClr val="002A73"/>
          </a:solidFill>
        </p:spPr>
        <p:txBody>
          <a:bodyPr rot="0" spcFirstLastPara="0" vert="horz" wrap="square" lIns="180000" tIns="45720" rIns="9000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endParaRPr lang="en-US" altLang="zh-CN" kern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  <a:sym typeface="+mn-ea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5209518" y="1981565"/>
            <a:ext cx="6881963" cy="898659"/>
            <a:chOff x="5209518" y="1981565"/>
            <a:chExt cx="6881963" cy="898659"/>
          </a:xfrm>
        </p:grpSpPr>
        <p:sp>
          <p:nvSpPr>
            <p:cNvPr id="32" name="任意多边形 2"/>
            <p:cNvSpPr/>
            <p:nvPr/>
          </p:nvSpPr>
          <p:spPr>
            <a:xfrm>
              <a:off x="5209518" y="1984919"/>
              <a:ext cx="1222205" cy="895305"/>
            </a:xfrm>
            <a:custGeom>
              <a:avLst/>
              <a:gdLst>
                <a:gd name="connsiteX0" fmla="*/ 590550 w 2153021"/>
                <a:gd name="connsiteY0" fmla="*/ 0 h 1181100"/>
                <a:gd name="connsiteX1" fmla="*/ 2153021 w 2153021"/>
                <a:gd name="connsiteY1" fmla="*/ 0 h 1181100"/>
                <a:gd name="connsiteX2" fmla="*/ 2153021 w 2153021"/>
                <a:gd name="connsiteY2" fmla="*/ 1181100 h 1181100"/>
                <a:gd name="connsiteX3" fmla="*/ 590550 w 2153021"/>
                <a:gd name="connsiteY3" fmla="*/ 1181100 h 1181100"/>
                <a:gd name="connsiteX4" fmla="*/ 0 w 2153021"/>
                <a:gd name="connsiteY4" fmla="*/ 590550 h 1181100"/>
                <a:gd name="connsiteX5" fmla="*/ 590550 w 2153021"/>
                <a:gd name="connsiteY5" fmla="*/ 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3021" h="1181100">
                  <a:moveTo>
                    <a:pt x="590550" y="0"/>
                  </a:moveTo>
                  <a:lnTo>
                    <a:pt x="2153021" y="0"/>
                  </a:lnTo>
                  <a:lnTo>
                    <a:pt x="2153021" y="1181100"/>
                  </a:lnTo>
                  <a:lnTo>
                    <a:pt x="590550" y="1181100"/>
                  </a:lnTo>
                  <a:cubicBezTo>
                    <a:pt x="264398" y="1181100"/>
                    <a:pt x="0" y="916702"/>
                    <a:pt x="0" y="590550"/>
                  </a:cubicBezTo>
                  <a:cubicBezTo>
                    <a:pt x="0" y="264398"/>
                    <a:pt x="264398" y="0"/>
                    <a:pt x="590550" y="0"/>
                  </a:cubicBezTo>
                  <a:close/>
                </a:path>
              </a:pathLst>
            </a:custGeom>
            <a:solidFill>
              <a:srgbClr val="BC0208"/>
            </a:solidFill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01</a:t>
              </a:r>
              <a:endParaRPr lang="en-US" altLang="zh-CN" sz="32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33" name="任意多边形 5"/>
            <p:cNvSpPr/>
            <p:nvPr/>
          </p:nvSpPr>
          <p:spPr>
            <a:xfrm>
              <a:off x="6431723" y="1981565"/>
              <a:ext cx="5659758" cy="895305"/>
            </a:xfrm>
            <a:custGeom>
              <a:avLst/>
              <a:gdLst>
                <a:gd name="connsiteX0" fmla="*/ 0 w 5219700"/>
                <a:gd name="connsiteY0" fmla="*/ 0 h 1181100"/>
                <a:gd name="connsiteX1" fmla="*/ 4629150 w 5219700"/>
                <a:gd name="connsiteY1" fmla="*/ 0 h 1181100"/>
                <a:gd name="connsiteX2" fmla="*/ 5219700 w 5219700"/>
                <a:gd name="connsiteY2" fmla="*/ 590550 h 1181100"/>
                <a:gd name="connsiteX3" fmla="*/ 4629150 w 5219700"/>
                <a:gd name="connsiteY3" fmla="*/ 1181100 h 1181100"/>
                <a:gd name="connsiteX4" fmla="*/ 0 w 5219700"/>
                <a:gd name="connsiteY4" fmla="*/ 1181100 h 1181100"/>
                <a:gd name="connsiteX5" fmla="*/ 0 w 5219700"/>
                <a:gd name="connsiteY5" fmla="*/ 1110548 h 1181100"/>
                <a:gd name="connsiteX6" fmla="*/ 4622708 w 5219700"/>
                <a:gd name="connsiteY6" fmla="*/ 1110549 h 1181100"/>
                <a:gd name="connsiteX7" fmla="*/ 5142706 w 5219700"/>
                <a:gd name="connsiteY7" fmla="*/ 590551 h 1181100"/>
                <a:gd name="connsiteX8" fmla="*/ 5142707 w 5219700"/>
                <a:gd name="connsiteY8" fmla="*/ 590551 h 1181100"/>
                <a:gd name="connsiteX9" fmla="*/ 4622709 w 5219700"/>
                <a:gd name="connsiteY9" fmla="*/ 70553 h 1181100"/>
                <a:gd name="connsiteX10" fmla="*/ 0 w 5219700"/>
                <a:gd name="connsiteY10" fmla="*/ 70553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19700" h="1181100">
                  <a:moveTo>
                    <a:pt x="0" y="0"/>
                  </a:moveTo>
                  <a:lnTo>
                    <a:pt x="4629150" y="0"/>
                  </a:lnTo>
                  <a:cubicBezTo>
                    <a:pt x="4955302" y="0"/>
                    <a:pt x="5219700" y="264398"/>
                    <a:pt x="5219700" y="590550"/>
                  </a:cubicBezTo>
                  <a:cubicBezTo>
                    <a:pt x="5219700" y="916702"/>
                    <a:pt x="4955302" y="1181100"/>
                    <a:pt x="4629150" y="1181100"/>
                  </a:cubicBezTo>
                  <a:lnTo>
                    <a:pt x="0" y="1181100"/>
                  </a:lnTo>
                  <a:lnTo>
                    <a:pt x="0" y="1110548"/>
                  </a:lnTo>
                  <a:lnTo>
                    <a:pt x="4622708" y="1110549"/>
                  </a:lnTo>
                  <a:cubicBezTo>
                    <a:pt x="4909895" y="1110549"/>
                    <a:pt x="5142706" y="877738"/>
                    <a:pt x="5142706" y="590551"/>
                  </a:cubicBezTo>
                  <a:lnTo>
                    <a:pt x="5142707" y="590551"/>
                  </a:lnTo>
                  <a:cubicBezTo>
                    <a:pt x="5142707" y="303364"/>
                    <a:pt x="4909896" y="70553"/>
                    <a:pt x="4622709" y="70553"/>
                  </a:cubicBezTo>
                  <a:lnTo>
                    <a:pt x="0" y="70553"/>
                  </a:lnTo>
                  <a:close/>
                </a:path>
              </a:pathLst>
            </a:custGeom>
            <a:solidFill>
              <a:srgbClr val="BC0208"/>
            </a:solidFill>
            <a:ln>
              <a:solidFill>
                <a:srgbClr val="BC0208"/>
              </a:solidFill>
            </a:ln>
          </p:spPr>
          <p:txBody>
            <a:bodyPr rot="0" spcFirstLastPara="0" vert="horz" wrap="square" lIns="90000" tIns="45720" rIns="18000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10000"/>
                </a:lnSpc>
              </a:pPr>
              <a:endParaRPr lang="en-US" altLang="zh-CN" kern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10" name="文本框 107"/>
            <p:cNvSpPr txBox="1"/>
            <p:nvPr/>
          </p:nvSpPr>
          <p:spPr>
            <a:xfrm>
              <a:off x="6438366" y="2068424"/>
              <a:ext cx="5468290" cy="73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indent="0">
                <a:lnSpc>
                  <a:spcPct val="130000"/>
                </a:lnSpc>
                <a:buNone/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  <a:cs typeface="+mn-cs"/>
                </a:rPr>
                <a:t>在选拔特别项目组成员时，公司将坚持一个明确且统一的标准：够强的执行力。没有执行力，再优秀的人也难以在团队中发挥最大的作用。因此，我们期望特别项目组的成员不仅具备出色的业务能力和创新思维，更要有坚定的执行力和团队协作精神。</a:t>
              </a:r>
              <a:endParaRPr lang="en-US" altLang="zh-CN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4" name="文本框 9"/>
          <p:cNvSpPr txBox="1"/>
          <p:nvPr/>
        </p:nvSpPr>
        <p:spPr>
          <a:xfrm>
            <a:off x="3286793" y="3592086"/>
            <a:ext cx="5468400" cy="734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 indent="0">
              <a:lnSpc>
                <a:spcPct val="130000"/>
              </a:lnSpc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  <a:cs typeface="+mn-cs"/>
              </a:rPr>
              <a:t>转型的成功与否，很大程度上取决于执行者的能力和态度。一个拥有强大执行力的团队，即使面临困难和挑战，也能够迅速调整策略、克服困难，我们希望通过特别项目组的组建，汇聚公司内最优秀的人才，共同推动转型的顺利进行。</a:t>
            </a:r>
            <a:endParaRPr lang="en-US" altLang="zh-CN" sz="11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  <a:cs typeface="+mn-cs"/>
              <a:sym typeface="Arial" panose="020B0604020202020204" pitchFamily="34" charset="0"/>
            </a:endParaRPr>
          </a:p>
        </p:txBody>
      </p:sp>
      <p:sp>
        <p:nvSpPr>
          <p:cNvPr id="22" name="文本框 42"/>
          <p:cNvSpPr txBox="1"/>
          <p:nvPr/>
        </p:nvSpPr>
        <p:spPr>
          <a:xfrm>
            <a:off x="3631700" y="1965481"/>
            <a:ext cx="2169429" cy="86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30000"/>
              </a:lnSpc>
              <a:buNone/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  <a:sym typeface="+mn-ea"/>
              </a:rPr>
              <a:t>选拔标准：</a:t>
            </a:r>
            <a:endParaRPr lang="en-US" altLang="zh-CN" sz="2000" b="1" dirty="0">
              <a:solidFill>
                <a:srgbClr val="283C9F"/>
              </a:solidFill>
              <a:ea typeface="思源黑体" panose="020B0500000000000000" pitchFamily="34" charset="-122"/>
              <a:sym typeface="+mn-ea"/>
            </a:endParaRPr>
          </a:p>
          <a:p>
            <a:pPr marL="0" lvl="0" indent="0" algn="l">
              <a:lnSpc>
                <a:spcPct val="130000"/>
              </a:lnSpc>
              <a:buNone/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  <a:sym typeface="+mn-ea"/>
              </a:rPr>
              <a:t>执行力至上</a:t>
            </a:r>
            <a:endParaRPr lang="zh-CN" altLang="en-US" sz="2000" b="1" dirty="0">
              <a:solidFill>
                <a:srgbClr val="283C9F"/>
              </a:solidFill>
              <a:ea typeface="思源黑体" panose="020B0500000000000000" pitchFamily="34" charset="-122"/>
              <a:sym typeface="+mn-ea"/>
            </a:endParaRPr>
          </a:p>
        </p:txBody>
      </p:sp>
      <p:sp>
        <p:nvSpPr>
          <p:cNvPr id="24" name="文本框 22"/>
          <p:cNvSpPr txBox="1"/>
          <p:nvPr/>
        </p:nvSpPr>
        <p:spPr>
          <a:xfrm>
            <a:off x="9922052" y="3439718"/>
            <a:ext cx="2169429" cy="86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  <a:sym typeface="+mn-ea"/>
              </a:rPr>
              <a:t>转型成功的背后：优秀人才的支撑</a:t>
            </a:r>
            <a:endParaRPr lang="zh-CN" altLang="en-US" sz="2000" b="1" dirty="0">
              <a:solidFill>
                <a:srgbClr val="283C9F"/>
              </a:solidFill>
              <a:ea typeface="思源黑体" panose="020B0500000000000000" pitchFamily="3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631699" y="4775351"/>
            <a:ext cx="2169429" cy="86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0">
              <a:lnSpc>
                <a:spcPct val="130000"/>
              </a:lnSpc>
              <a:buNone/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  <a:sym typeface="+mn-ea"/>
              </a:rPr>
              <a:t>福利待遇</a:t>
            </a:r>
            <a:endParaRPr lang="en-US" altLang="zh-CN" sz="2000" b="1" dirty="0">
              <a:solidFill>
                <a:srgbClr val="283C9F"/>
              </a:solidFill>
              <a:ea typeface="思源黑体" panose="020B0500000000000000" pitchFamily="34" charset="-122"/>
              <a:sym typeface="+mn-ea"/>
            </a:endParaRPr>
          </a:p>
          <a:p>
            <a:pPr lvl="0" indent="0">
              <a:lnSpc>
                <a:spcPct val="130000"/>
              </a:lnSpc>
              <a:buNone/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  <a:sym typeface="+mn-ea"/>
              </a:rPr>
              <a:t>与晋升通道</a:t>
            </a:r>
            <a:endParaRPr lang="zh-CN" altLang="en-US" sz="2000" b="1" dirty="0">
              <a:solidFill>
                <a:srgbClr val="283C9F"/>
              </a:solidFill>
              <a:ea typeface="思源黑体" panose="020B0500000000000000" pitchFamily="34" charset="-122"/>
              <a:sym typeface="+mn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8"/>
          <a:stretch>
            <a:fillRect/>
          </a:stretch>
        </p:blipFill>
        <p:spPr>
          <a:xfrm>
            <a:off x="1" y="1976426"/>
            <a:ext cx="2790504" cy="323132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5209518" y="4758415"/>
            <a:ext cx="6881963" cy="898659"/>
            <a:chOff x="5209518" y="1981565"/>
            <a:chExt cx="6881963" cy="898659"/>
          </a:xfrm>
        </p:grpSpPr>
        <p:sp>
          <p:nvSpPr>
            <p:cNvPr id="37" name="任意多边形 2"/>
            <p:cNvSpPr/>
            <p:nvPr/>
          </p:nvSpPr>
          <p:spPr>
            <a:xfrm>
              <a:off x="5209518" y="1984919"/>
              <a:ext cx="1222205" cy="895305"/>
            </a:xfrm>
            <a:custGeom>
              <a:avLst/>
              <a:gdLst>
                <a:gd name="connsiteX0" fmla="*/ 590550 w 2153021"/>
                <a:gd name="connsiteY0" fmla="*/ 0 h 1181100"/>
                <a:gd name="connsiteX1" fmla="*/ 2153021 w 2153021"/>
                <a:gd name="connsiteY1" fmla="*/ 0 h 1181100"/>
                <a:gd name="connsiteX2" fmla="*/ 2153021 w 2153021"/>
                <a:gd name="connsiteY2" fmla="*/ 1181100 h 1181100"/>
                <a:gd name="connsiteX3" fmla="*/ 590550 w 2153021"/>
                <a:gd name="connsiteY3" fmla="*/ 1181100 h 1181100"/>
                <a:gd name="connsiteX4" fmla="*/ 0 w 2153021"/>
                <a:gd name="connsiteY4" fmla="*/ 590550 h 1181100"/>
                <a:gd name="connsiteX5" fmla="*/ 590550 w 2153021"/>
                <a:gd name="connsiteY5" fmla="*/ 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3021" h="1181100">
                  <a:moveTo>
                    <a:pt x="590550" y="0"/>
                  </a:moveTo>
                  <a:lnTo>
                    <a:pt x="2153021" y="0"/>
                  </a:lnTo>
                  <a:lnTo>
                    <a:pt x="2153021" y="1181100"/>
                  </a:lnTo>
                  <a:lnTo>
                    <a:pt x="590550" y="1181100"/>
                  </a:lnTo>
                  <a:cubicBezTo>
                    <a:pt x="264398" y="1181100"/>
                    <a:pt x="0" y="916702"/>
                    <a:pt x="0" y="590550"/>
                  </a:cubicBezTo>
                  <a:cubicBezTo>
                    <a:pt x="0" y="264398"/>
                    <a:pt x="264398" y="0"/>
                    <a:pt x="590550" y="0"/>
                  </a:cubicBezTo>
                  <a:close/>
                </a:path>
              </a:pathLst>
            </a:custGeom>
            <a:solidFill>
              <a:srgbClr val="BC0208"/>
            </a:solidFill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03</a:t>
              </a:r>
              <a:endParaRPr lang="en-US" altLang="zh-CN" sz="32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38" name="任意多边形 5"/>
            <p:cNvSpPr/>
            <p:nvPr/>
          </p:nvSpPr>
          <p:spPr>
            <a:xfrm>
              <a:off x="6431723" y="1981565"/>
              <a:ext cx="5659758" cy="895305"/>
            </a:xfrm>
            <a:custGeom>
              <a:avLst/>
              <a:gdLst>
                <a:gd name="connsiteX0" fmla="*/ 0 w 5219700"/>
                <a:gd name="connsiteY0" fmla="*/ 0 h 1181100"/>
                <a:gd name="connsiteX1" fmla="*/ 4629150 w 5219700"/>
                <a:gd name="connsiteY1" fmla="*/ 0 h 1181100"/>
                <a:gd name="connsiteX2" fmla="*/ 5219700 w 5219700"/>
                <a:gd name="connsiteY2" fmla="*/ 590550 h 1181100"/>
                <a:gd name="connsiteX3" fmla="*/ 4629150 w 5219700"/>
                <a:gd name="connsiteY3" fmla="*/ 1181100 h 1181100"/>
                <a:gd name="connsiteX4" fmla="*/ 0 w 5219700"/>
                <a:gd name="connsiteY4" fmla="*/ 1181100 h 1181100"/>
                <a:gd name="connsiteX5" fmla="*/ 0 w 5219700"/>
                <a:gd name="connsiteY5" fmla="*/ 1110548 h 1181100"/>
                <a:gd name="connsiteX6" fmla="*/ 4622708 w 5219700"/>
                <a:gd name="connsiteY6" fmla="*/ 1110549 h 1181100"/>
                <a:gd name="connsiteX7" fmla="*/ 5142706 w 5219700"/>
                <a:gd name="connsiteY7" fmla="*/ 590551 h 1181100"/>
                <a:gd name="connsiteX8" fmla="*/ 5142707 w 5219700"/>
                <a:gd name="connsiteY8" fmla="*/ 590551 h 1181100"/>
                <a:gd name="connsiteX9" fmla="*/ 4622709 w 5219700"/>
                <a:gd name="connsiteY9" fmla="*/ 70553 h 1181100"/>
                <a:gd name="connsiteX10" fmla="*/ 0 w 5219700"/>
                <a:gd name="connsiteY10" fmla="*/ 70553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19700" h="1181100">
                  <a:moveTo>
                    <a:pt x="0" y="0"/>
                  </a:moveTo>
                  <a:lnTo>
                    <a:pt x="4629150" y="0"/>
                  </a:lnTo>
                  <a:cubicBezTo>
                    <a:pt x="4955302" y="0"/>
                    <a:pt x="5219700" y="264398"/>
                    <a:pt x="5219700" y="590550"/>
                  </a:cubicBezTo>
                  <a:cubicBezTo>
                    <a:pt x="5219700" y="916702"/>
                    <a:pt x="4955302" y="1181100"/>
                    <a:pt x="4629150" y="1181100"/>
                  </a:cubicBezTo>
                  <a:lnTo>
                    <a:pt x="0" y="1181100"/>
                  </a:lnTo>
                  <a:lnTo>
                    <a:pt x="0" y="1110548"/>
                  </a:lnTo>
                  <a:lnTo>
                    <a:pt x="4622708" y="1110549"/>
                  </a:lnTo>
                  <a:cubicBezTo>
                    <a:pt x="4909895" y="1110549"/>
                    <a:pt x="5142706" y="877738"/>
                    <a:pt x="5142706" y="590551"/>
                  </a:cubicBezTo>
                  <a:lnTo>
                    <a:pt x="5142707" y="590551"/>
                  </a:lnTo>
                  <a:cubicBezTo>
                    <a:pt x="5142707" y="303364"/>
                    <a:pt x="4909896" y="70553"/>
                    <a:pt x="4622709" y="70553"/>
                  </a:cubicBezTo>
                  <a:lnTo>
                    <a:pt x="0" y="70553"/>
                  </a:lnTo>
                  <a:close/>
                </a:path>
              </a:pathLst>
            </a:custGeom>
            <a:solidFill>
              <a:srgbClr val="BC0208"/>
            </a:solidFill>
            <a:ln>
              <a:solidFill>
                <a:srgbClr val="BC0208"/>
              </a:solidFill>
            </a:ln>
          </p:spPr>
          <p:txBody>
            <a:bodyPr rot="0" spcFirstLastPara="0" vert="horz" wrap="square" lIns="90000" tIns="45720" rIns="18000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10000"/>
                </a:lnSpc>
              </a:pPr>
              <a:endParaRPr lang="en-US" altLang="zh-CN" kern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39" name="文本框 107"/>
            <p:cNvSpPr txBox="1"/>
            <p:nvPr/>
          </p:nvSpPr>
          <p:spPr>
            <a:xfrm>
              <a:off x="6438366" y="2068424"/>
              <a:ext cx="5468290" cy="734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indent="0">
                <a:lnSpc>
                  <a:spcPct val="130000"/>
                </a:lnSpc>
                <a:buNone/>
                <a:defRPr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  <a:cs typeface="+mn-cs"/>
                </a:rPr>
                <a:t>为了激励特别项目组的成员付出更多的努力和汗水，公司决定在转型成功后，为这些优秀的员工提供更加优先的福利待遇和晋升通道。这不仅是对他们辛勤付出的肯定，更是对他们未来职业发展的有力支持。</a:t>
              </a:r>
              <a:endParaRPr lang="en-US" altLang="zh-CN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  <a:cs typeface="+mn-cs"/>
                <a:sym typeface="Arial" panose="020B060402020202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659512" y="683851"/>
            <a:ext cx="287258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ctr">
              <a:defRPr/>
            </a:pPr>
            <a:r>
              <a:rPr lang="zh-CN" alt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项目组成员名单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24234" y="1576103"/>
            <a:ext cx="4334499" cy="4804199"/>
            <a:chOff x="724234" y="1576103"/>
            <a:chExt cx="4334499" cy="4804199"/>
          </a:xfrm>
        </p:grpSpPr>
        <p:sp>
          <p:nvSpPr>
            <p:cNvPr id="9" name="文本框 6"/>
            <p:cNvSpPr txBox="1"/>
            <p:nvPr/>
          </p:nvSpPr>
          <p:spPr>
            <a:xfrm>
              <a:off x="940702" y="1708159"/>
              <a:ext cx="4076991" cy="859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ea typeface="思源黑体" panose="020B0500000000000000" pitchFamily="34" charset="-122"/>
                </a:rPr>
                <a:t>特别项目组</a:t>
              </a:r>
              <a:endParaRPr lang="en-US" altLang="zh-CN" sz="2000" b="1" dirty="0">
                <a:solidFill>
                  <a:srgbClr val="C00000"/>
                </a:solidFill>
                <a:ea typeface="思源黑体" panose="020B0500000000000000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ea typeface="思源黑体" panose="020B0500000000000000" pitchFamily="34" charset="-122"/>
                </a:rPr>
                <a:t>成员名单确认方式</a:t>
              </a:r>
              <a:endParaRPr lang="zh-CN" altLang="en-US" sz="2000" b="1" dirty="0">
                <a:solidFill>
                  <a:srgbClr val="C00000"/>
                </a:solidFill>
                <a:ea typeface="思源黑体" panose="020B0500000000000000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724234" y="1576103"/>
              <a:ext cx="0" cy="4804199"/>
            </a:xfrm>
            <a:prstGeom prst="line">
              <a:avLst/>
            </a:prstGeom>
            <a:ln w="19050">
              <a:solidFill>
                <a:srgbClr val="BC02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11"/>
            <p:cNvSpPr txBox="1"/>
            <p:nvPr/>
          </p:nvSpPr>
          <p:spPr>
            <a:xfrm>
              <a:off x="940702" y="2727412"/>
              <a:ext cx="4118031" cy="1530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600" dirty="0">
                  <a:latin typeface="Roboto Regular"/>
                  <a:ea typeface="思源黑体 CN Regular"/>
                </a:rPr>
                <a:t>随着公司全面转型的推进，特别项目组的组建工作已经紧锣密鼓地展开。为了确保项目组的成员具备高度的执行力和专业能力，成员名单的确认将采取严谨而公正的流程。</a:t>
              </a:r>
              <a:endParaRPr lang="zh-CN" altLang="en-US" sz="1600" dirty="0">
                <a:latin typeface="Roboto Regular"/>
                <a:ea typeface="思源黑体 CN Regular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722825" y="1647888"/>
            <a:ext cx="2847972" cy="4804197"/>
            <a:chOff x="8722825" y="1647888"/>
            <a:chExt cx="2847972" cy="4804197"/>
          </a:xfrm>
        </p:grpSpPr>
        <p:grpSp>
          <p:nvGrpSpPr>
            <p:cNvPr id="15" name="组合 14"/>
            <p:cNvGrpSpPr/>
            <p:nvPr/>
          </p:nvGrpSpPr>
          <p:grpSpPr>
            <a:xfrm>
              <a:off x="8722825" y="1647888"/>
              <a:ext cx="2847972" cy="4804197"/>
              <a:chOff x="8722825" y="1647888"/>
              <a:chExt cx="2847972" cy="4804197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8722825" y="1647888"/>
                <a:ext cx="2847972" cy="4804197"/>
              </a:xfrm>
              <a:prstGeom prst="rect">
                <a:avLst/>
              </a:prstGeom>
              <a:solidFill>
                <a:srgbClr val="002A73"/>
              </a:soli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24" name="文本框 22"/>
              <p:cNvSpPr txBox="1"/>
              <p:nvPr/>
            </p:nvSpPr>
            <p:spPr>
              <a:xfrm>
                <a:off x="8939292" y="4465126"/>
                <a:ext cx="252847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1" dirty="0">
                    <a:solidFill>
                      <a:schemeClr val="bg1"/>
                    </a:solidFill>
                    <a:ea typeface="思源黑体" panose="020B0500000000000000" pitchFamily="34" charset="-122"/>
                  </a:rPr>
                  <a:t>决策环节：</a:t>
                </a:r>
                <a:endParaRPr lang="en-US" altLang="zh-CN" sz="2000" b="1" dirty="0">
                  <a:solidFill>
                    <a:schemeClr val="bg1"/>
                  </a:solidFill>
                  <a:ea typeface="思源黑体" panose="020B0500000000000000" pitchFamily="34" charset="-122"/>
                </a:endParaRPr>
              </a:p>
              <a:p>
                <a:r>
                  <a:rPr lang="zh-CN" altLang="en-US" sz="2000" b="1" dirty="0">
                    <a:solidFill>
                      <a:schemeClr val="bg1"/>
                    </a:solidFill>
                    <a:ea typeface="思源黑体" panose="020B0500000000000000" pitchFamily="34" charset="-122"/>
                  </a:rPr>
                  <a:t>总裁办最终决议</a:t>
                </a:r>
                <a:endParaRPr lang="zh-CN" altLang="en-US" sz="2000" b="1" dirty="0">
                  <a:solidFill>
                    <a:schemeClr val="bg1"/>
                  </a:solidFill>
                  <a:ea typeface="思源黑体" panose="020B0500000000000000" pitchFamily="34" charset="-122"/>
                </a:endParaRPr>
              </a:p>
            </p:txBody>
          </p:sp>
          <p:sp>
            <p:nvSpPr>
              <p:cNvPr id="25" name="文本框 23"/>
              <p:cNvSpPr txBox="1"/>
              <p:nvPr/>
            </p:nvSpPr>
            <p:spPr>
              <a:xfrm>
                <a:off x="8807610" y="5102391"/>
                <a:ext cx="2678400" cy="12725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Roboto Regular"/>
                    <a:ea typeface="思源黑体 CN Regular"/>
                  </a:rPr>
                  <a:t>总裁办将根据公司的整体战略和转型需求，对提名的人选进行综合评估，最终确定成员名单。这一决策过程将确保项目组成员的选拔既符合公司利益，又能够充分发挥各部门的优势。</a:t>
                </a:r>
                <a:endParaRPr lang="zh-CN" altLang="en-US" sz="1200" dirty="0">
                  <a:solidFill>
                    <a:schemeClr val="bg1"/>
                  </a:solidFill>
                  <a:latin typeface="Roboto Regular"/>
                  <a:ea typeface="思源黑体 CN Regular"/>
                </a:endParaRPr>
              </a:p>
            </p:txBody>
          </p:sp>
        </p:grpSp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160"/>
            <a:stretch>
              <a:fillRect/>
            </a:stretch>
          </p:blipFill>
          <p:spPr>
            <a:xfrm>
              <a:off x="8939292" y="1831133"/>
              <a:ext cx="2415037" cy="2521962"/>
            </a:xfrm>
            <a:prstGeom prst="rect">
              <a:avLst/>
            </a:prstGeom>
          </p:spPr>
        </p:pic>
      </p:grpSp>
      <p:grpSp>
        <p:nvGrpSpPr>
          <p:cNvPr id="26" name="组合 25"/>
          <p:cNvGrpSpPr/>
          <p:nvPr/>
        </p:nvGrpSpPr>
        <p:grpSpPr>
          <a:xfrm>
            <a:off x="5473181" y="1647889"/>
            <a:ext cx="2847972" cy="4804198"/>
            <a:chOff x="5473181" y="1647889"/>
            <a:chExt cx="2847972" cy="4804198"/>
          </a:xfrm>
        </p:grpSpPr>
        <p:grpSp>
          <p:nvGrpSpPr>
            <p:cNvPr id="27" name="组合 26"/>
            <p:cNvGrpSpPr/>
            <p:nvPr/>
          </p:nvGrpSpPr>
          <p:grpSpPr>
            <a:xfrm>
              <a:off x="5473181" y="1647889"/>
              <a:ext cx="2847972" cy="4804198"/>
              <a:chOff x="5473181" y="1647889"/>
              <a:chExt cx="2847972" cy="4804198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5473181" y="1647889"/>
                <a:ext cx="2847972" cy="4804198"/>
              </a:xfrm>
              <a:prstGeom prst="rect">
                <a:avLst/>
              </a:prstGeom>
              <a:noFill/>
              <a:ln w="19050">
                <a:solidFill>
                  <a:srgbClr val="002A73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30" name="文本框 16"/>
              <p:cNvSpPr txBox="1"/>
              <p:nvPr/>
            </p:nvSpPr>
            <p:spPr>
              <a:xfrm>
                <a:off x="5578731" y="4466585"/>
                <a:ext cx="26789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000" b="1" dirty="0">
                    <a:solidFill>
                      <a:srgbClr val="283C9F"/>
                    </a:solidFill>
                    <a:ea typeface="思源黑体" panose="020B0500000000000000" pitchFamily="34" charset="-122"/>
                  </a:rPr>
                  <a:t>提名环节：</a:t>
                </a:r>
                <a:endParaRPr lang="en-US" altLang="zh-CN" sz="2000" b="1" dirty="0">
                  <a:solidFill>
                    <a:srgbClr val="283C9F"/>
                  </a:solidFill>
                  <a:ea typeface="思源黑体" panose="020B0500000000000000" pitchFamily="34" charset="-122"/>
                </a:endParaRPr>
              </a:p>
              <a:p>
                <a:r>
                  <a:rPr lang="zh-CN" altLang="en-US" sz="2000" b="1" dirty="0">
                    <a:solidFill>
                      <a:srgbClr val="283C9F"/>
                    </a:solidFill>
                    <a:ea typeface="思源黑体" panose="020B0500000000000000" pitchFamily="34" charset="-122"/>
                  </a:rPr>
                  <a:t>部门领导内部提名</a:t>
                </a:r>
                <a:endParaRPr lang="zh-CN" altLang="en-US" sz="2000" b="1" dirty="0">
                  <a:solidFill>
                    <a:srgbClr val="283C9F"/>
                  </a:solidFill>
                  <a:ea typeface="思源黑体" panose="020B0500000000000000" pitchFamily="34" charset="-122"/>
                </a:endParaRPr>
              </a:p>
            </p:txBody>
          </p:sp>
          <p:sp>
            <p:nvSpPr>
              <p:cNvPr id="31" name="文本框 17"/>
              <p:cNvSpPr txBox="1"/>
              <p:nvPr/>
            </p:nvSpPr>
            <p:spPr>
              <a:xfrm>
                <a:off x="5616453" y="5198179"/>
                <a:ext cx="2678990" cy="1032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CN" altLang="en-US" sz="1200" dirty="0">
                    <a:latin typeface="Roboto Regular"/>
                    <a:ea typeface="思源黑体 CN Regular"/>
                  </a:rPr>
                  <a:t>各部门领导将根据本部门的实际情况和员工的工作表现，进行内部提名。提名将综合考虑员工的执行力、业务能力、团队协作精神等多方面因素</a:t>
                </a:r>
                <a:endParaRPr lang="zh-CN" altLang="en-US" sz="1200" dirty="0">
                  <a:latin typeface="Roboto Regular"/>
                  <a:ea typeface="思源黑体 CN Regular"/>
                </a:endParaRPr>
              </a:p>
            </p:txBody>
          </p:sp>
        </p:grpSp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967"/>
            <a:stretch>
              <a:fillRect/>
            </a:stretch>
          </p:blipFill>
          <p:spPr>
            <a:xfrm>
              <a:off x="5616453" y="1831133"/>
              <a:ext cx="2528480" cy="2521962"/>
            </a:xfrm>
            <a:prstGeom prst="rect">
              <a:avLst/>
            </a:prstGeom>
          </p:spPr>
        </p:pic>
      </p:grpSp>
      <p:sp>
        <p:nvSpPr>
          <p:cNvPr id="34" name="文本框 6"/>
          <p:cNvSpPr txBox="1"/>
          <p:nvPr/>
        </p:nvSpPr>
        <p:spPr>
          <a:xfrm>
            <a:off x="940702" y="4359712"/>
            <a:ext cx="4076991" cy="459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C00000"/>
                </a:solidFill>
                <a:ea typeface="思源黑体" panose="020B0500000000000000" pitchFamily="34" charset="-122"/>
              </a:rPr>
              <a:t>公开透明，确保公正</a:t>
            </a:r>
            <a:endParaRPr lang="zh-CN" altLang="en-US" sz="2000" b="1" dirty="0">
              <a:solidFill>
                <a:srgbClr val="C00000"/>
              </a:solidFill>
              <a:ea typeface="思源黑体" panose="020B0500000000000000" pitchFamily="34" charset="-122"/>
            </a:endParaRPr>
          </a:p>
        </p:txBody>
      </p:sp>
      <p:sp>
        <p:nvSpPr>
          <p:cNvPr id="41" name="文本框 11"/>
          <p:cNvSpPr txBox="1"/>
          <p:nvPr/>
        </p:nvSpPr>
        <p:spPr>
          <a:xfrm>
            <a:off x="940702" y="4849690"/>
            <a:ext cx="4118031" cy="15306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600" dirty="0">
                <a:latin typeface="Roboto Regular"/>
                <a:ea typeface="思源黑体 CN Regular"/>
              </a:rPr>
              <a:t>公司将在适当的时候向全体员工通报提名和决策的结果。同时，我们也将接受员工的监督和反馈，确保选拔出的特别项目组成员能够得到大家的认可和信任。</a:t>
            </a:r>
            <a:endParaRPr lang="zh-CN" altLang="en-US" sz="1600" dirty="0">
              <a:latin typeface="Roboto Regular"/>
              <a:ea typeface="思源黑体 CN Regular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6" name="矩形 45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864697" y="683851"/>
            <a:ext cx="2462213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建立投流部门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44299" y="2423042"/>
            <a:ext cx="3492480" cy="4156434"/>
            <a:chOff x="644299" y="2423042"/>
            <a:chExt cx="3492480" cy="4156434"/>
          </a:xfrm>
        </p:grpSpPr>
        <p:sp>
          <p:nvSpPr>
            <p:cNvPr id="30" name="矩形: 圆角 29"/>
            <p:cNvSpPr/>
            <p:nvPr/>
          </p:nvSpPr>
          <p:spPr>
            <a:xfrm>
              <a:off x="644299" y="2423042"/>
              <a:ext cx="3492480" cy="4156434"/>
            </a:xfrm>
            <a:prstGeom prst="roundRect">
              <a:avLst>
                <a:gd name="adj" fmla="val 489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0" dist="622300" dir="8100000" algn="tr" rotWithShape="0">
                <a:srgbClr val="1D78FA">
                  <a:lumMod val="50000"/>
                  <a:alpha val="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old"/>
                <a:ea typeface="思源黑体 CN Bold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782375" y="3463344"/>
              <a:ext cx="3063779" cy="27613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负责与外部流量部门建立合作关系，拓展流量来源，提升公司品牌曝光度。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制定并执行有效的投放策略，确保广告投放的效果最大化。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监控和分析投放数据，及时调整投放策略，提高广告转化率和回报率。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与内部其他部门紧密合作，确保投放活动与公司整体战略保持一致。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878940" y="2622064"/>
              <a:ext cx="233889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dirty="0">
                  <a:solidFill>
                    <a:srgbClr val="283C9F"/>
                  </a:solidFill>
                  <a:latin typeface="思源黑体 CN Bold"/>
                  <a:ea typeface="思源黑体 CN Bold"/>
                </a:rPr>
                <a:t>职责与目标</a:t>
              </a:r>
              <a:endParaRPr lang="zh-CN" altLang="en-US" sz="2800" dirty="0">
                <a:solidFill>
                  <a:srgbClr val="283C9F"/>
                </a:solidFill>
                <a:latin typeface="思源黑体 CN Bold"/>
                <a:ea typeface="思源黑体 CN Bold"/>
              </a:endParaRP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984975" y="3235943"/>
              <a:ext cx="2658581" cy="0"/>
            </a:xfrm>
            <a:prstGeom prst="lin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</p:grpSp>
      <p:sp>
        <p:nvSpPr>
          <p:cNvPr id="43" name="矩形 42"/>
          <p:cNvSpPr/>
          <p:nvPr/>
        </p:nvSpPr>
        <p:spPr>
          <a:xfrm>
            <a:off x="1310177" y="1403694"/>
            <a:ext cx="9571252" cy="791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为了更好地推动公司的业务发展，拓宽流量渠道，提升品牌影响力，建立专门的投流部门，负责与公司以外的流量部门进行对接合作。</a:t>
            </a:r>
            <a:endParaRPr lang="en-US" altLang="zh-CN" sz="16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4371421" y="2423042"/>
            <a:ext cx="3493038" cy="4156434"/>
            <a:chOff x="4371421" y="2423042"/>
            <a:chExt cx="3493038" cy="4156434"/>
          </a:xfrm>
        </p:grpSpPr>
        <p:sp>
          <p:nvSpPr>
            <p:cNvPr id="47" name="矩形: 圆角 46"/>
            <p:cNvSpPr/>
            <p:nvPr/>
          </p:nvSpPr>
          <p:spPr>
            <a:xfrm>
              <a:off x="4371979" y="2423042"/>
              <a:ext cx="3492480" cy="4156434"/>
            </a:xfrm>
            <a:prstGeom prst="roundRect">
              <a:avLst>
                <a:gd name="adj" fmla="val 489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0" dist="622300" dir="8100000" algn="tr" rotWithShape="0">
                <a:srgbClr val="1D78FA">
                  <a:lumMod val="50000"/>
                  <a:alpha val="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old"/>
                <a:ea typeface="思源黑体 CN Bold"/>
                <a:cs typeface="+mn-cs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4371421" y="3463344"/>
              <a:ext cx="3492480" cy="30614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组建专业团队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：选拔具备丰富经验和专业技能的人才，组建高效、专业的投流团队。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制定明确的工作流程与规范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：团队成员能够明确各自职责，遵循统一工作标准。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搭建数据分析平台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：运用先进的数据分析工具，实时监控和分析投放效果，为决策提供有力支持。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建立外部合作网络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：积极寻求与优质外部流量部门建立合作关系，拓宽流量渠道，提高品牌影响力。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4606620" y="2622064"/>
              <a:ext cx="233889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dirty="0">
                  <a:solidFill>
                    <a:srgbClr val="283C9F"/>
                  </a:solidFill>
                  <a:latin typeface="思源黑体 CN Bold"/>
                  <a:ea typeface="思源黑体 CN Bold"/>
                </a:rPr>
                <a:t>建立与运营</a:t>
              </a:r>
              <a:endParaRPr lang="zh-CN" altLang="en-US" sz="2800" dirty="0">
                <a:solidFill>
                  <a:srgbClr val="283C9F"/>
                </a:solidFill>
                <a:latin typeface="思源黑体 CN Bold"/>
                <a:ea typeface="思源黑体 CN Bold"/>
              </a:endParaRPr>
            </a:p>
          </p:txBody>
        </p:sp>
        <p:cxnSp>
          <p:nvCxnSpPr>
            <p:cNvPr id="50" name="直接连接符 49"/>
            <p:cNvCxnSpPr/>
            <p:nvPr/>
          </p:nvCxnSpPr>
          <p:spPr>
            <a:xfrm>
              <a:off x="4712655" y="3235943"/>
              <a:ext cx="2658581" cy="0"/>
            </a:xfrm>
            <a:prstGeom prst="lin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8" name="组合 57"/>
          <p:cNvGrpSpPr/>
          <p:nvPr/>
        </p:nvGrpSpPr>
        <p:grpSpPr>
          <a:xfrm>
            <a:off x="8099100" y="2423042"/>
            <a:ext cx="3492480" cy="4156434"/>
            <a:chOff x="8099100" y="2423042"/>
            <a:chExt cx="3492480" cy="4156434"/>
          </a:xfrm>
        </p:grpSpPr>
        <p:sp>
          <p:nvSpPr>
            <p:cNvPr id="52" name="矩形: 圆角 51"/>
            <p:cNvSpPr/>
            <p:nvPr/>
          </p:nvSpPr>
          <p:spPr>
            <a:xfrm>
              <a:off x="8099100" y="2423042"/>
              <a:ext cx="3492480" cy="4156434"/>
            </a:xfrm>
            <a:prstGeom prst="roundRect">
              <a:avLst>
                <a:gd name="adj" fmla="val 489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0" dist="622300" dir="8100000" algn="tr" rotWithShape="0">
                <a:srgbClr val="1D78FA">
                  <a:lumMod val="50000"/>
                  <a:alpha val="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old"/>
                <a:ea typeface="思源黑体 CN Bold"/>
                <a:cs typeface="+mn-cs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8237176" y="3463344"/>
              <a:ext cx="3172449" cy="27613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提高品牌曝光度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：通过外部流量部门的支持，将公司的广告投放到更多潜在客户面前，提高品牌知名度。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提升业务转化率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：通过精准投放和优化策略，提高广告的点击率和转化率，为公司带来更多业务机会。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300" b="1" dirty="0">
                  <a:solidFill>
                    <a:srgbClr val="C00000"/>
                  </a:solidFill>
                  <a:latin typeface="Roboto Regular"/>
                  <a:ea typeface="思源黑体 CN Regular"/>
                </a:rPr>
                <a:t>拓宽流量渠道</a:t>
              </a: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：与外部流量部门合作，为公司带来更多的流量来源，降低对单一渠道的依赖风险。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8333741" y="2622064"/>
              <a:ext cx="287328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800" dirty="0">
                  <a:solidFill>
                    <a:srgbClr val="283C9F"/>
                  </a:solidFill>
                  <a:latin typeface="思源黑体 CN Bold"/>
                  <a:ea typeface="思源黑体 CN Bold"/>
                </a:rPr>
                <a:t>预期成果与影响</a:t>
              </a:r>
              <a:endParaRPr lang="zh-CN" altLang="en-US" sz="2800" dirty="0">
                <a:solidFill>
                  <a:srgbClr val="283C9F"/>
                </a:solidFill>
                <a:latin typeface="思源黑体 CN Bold"/>
                <a:ea typeface="思源黑体 CN Bold"/>
              </a:endParaRPr>
            </a:p>
          </p:txBody>
        </p:sp>
        <p:cxnSp>
          <p:nvCxnSpPr>
            <p:cNvPr id="55" name="直接连接符 54"/>
            <p:cNvCxnSpPr/>
            <p:nvPr/>
          </p:nvCxnSpPr>
          <p:spPr>
            <a:xfrm>
              <a:off x="8439776" y="3235943"/>
              <a:ext cx="2658581" cy="0"/>
            </a:xfrm>
            <a:prstGeom prst="lin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9" name="组合 58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60" name="矩形 59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5" name="文本框 4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54328" y="683851"/>
            <a:ext cx="328295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建立每日复盘机制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307055" y="1514736"/>
            <a:ext cx="11577890" cy="4780143"/>
            <a:chOff x="307055" y="1754880"/>
            <a:chExt cx="11577890" cy="4780143"/>
          </a:xfrm>
        </p:grpSpPr>
        <p:sp>
          <p:nvSpPr>
            <p:cNvPr id="55" name="矩形 54"/>
            <p:cNvSpPr/>
            <p:nvPr/>
          </p:nvSpPr>
          <p:spPr>
            <a:xfrm>
              <a:off x="307055" y="1754880"/>
              <a:ext cx="3681127" cy="2273055"/>
            </a:xfrm>
            <a:prstGeom prst="rect">
              <a:avLst/>
            </a:prstGeom>
            <a:solidFill>
              <a:srgbClr val="BC0208"/>
            </a:solidFill>
            <a:ln w="12700" cap="flat" cmpd="sng" algn="ctr">
              <a:solidFill>
                <a:schemeClr val="accent3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56" name="等腰三角形 55"/>
            <p:cNvSpPr/>
            <p:nvPr/>
          </p:nvSpPr>
          <p:spPr>
            <a:xfrm>
              <a:off x="3044062" y="2847034"/>
              <a:ext cx="944120" cy="1180901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pic>
          <p:nvPicPr>
            <p:cNvPr id="57" name="图形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02692" y="3437485"/>
              <a:ext cx="388795" cy="414389"/>
            </a:xfrm>
            <a:prstGeom prst="rect">
              <a:avLst/>
            </a:prstGeom>
          </p:spPr>
        </p:pic>
        <p:sp>
          <p:nvSpPr>
            <p:cNvPr id="59" name="文本框 15"/>
            <p:cNvSpPr txBox="1"/>
            <p:nvPr/>
          </p:nvSpPr>
          <p:spPr>
            <a:xfrm>
              <a:off x="526633" y="1974599"/>
              <a:ext cx="2708805" cy="8588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思源黑体 CN Bold"/>
                  <a:ea typeface="思源黑体 CN Bold"/>
                </a:rPr>
                <a:t>每日复盘机制：</a:t>
              </a:r>
              <a:endParaRPr lang="en-US" altLang="zh-CN" sz="2000" dirty="0">
                <a:solidFill>
                  <a:schemeClr val="bg1"/>
                </a:solidFill>
                <a:latin typeface="思源黑体 CN Bold"/>
                <a:ea typeface="思源黑体 CN Bold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bg1"/>
                  </a:solidFill>
                  <a:latin typeface="思源黑体 CN Bold"/>
                  <a:ea typeface="思源黑体 CN Bold"/>
                </a:rPr>
                <a:t>推动持续改进与成长</a:t>
              </a:r>
              <a:endParaRPr lang="en-US" altLang="zh-CN" sz="2000" dirty="0">
                <a:solidFill>
                  <a:schemeClr val="bg1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60" name="文本框 16"/>
            <p:cNvSpPr txBox="1"/>
            <p:nvPr/>
          </p:nvSpPr>
          <p:spPr>
            <a:xfrm>
              <a:off x="526633" y="2916457"/>
              <a:ext cx="2917639" cy="792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Roboto Regular"/>
                  <a:ea typeface="思源黑体 CN Regular"/>
                </a:rPr>
                <a:t>通过每天对工作进行回顾、总结和反思，我们能够及时发现问题，调整策略，确保始终沿着正确的方向前进。</a:t>
              </a:r>
              <a:endParaRPr lang="zh-CN" altLang="en-US" sz="1200" dirty="0">
                <a:solidFill>
                  <a:schemeClr val="bg1"/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4254765" y="1754880"/>
              <a:ext cx="3681127" cy="2273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BC0208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2" name="等腰三角形 61"/>
            <p:cNvSpPr/>
            <p:nvPr/>
          </p:nvSpPr>
          <p:spPr>
            <a:xfrm>
              <a:off x="6992444" y="2847034"/>
              <a:ext cx="944120" cy="1180901"/>
            </a:xfrm>
            <a:prstGeom prst="triangle">
              <a:avLst>
                <a:gd name="adj" fmla="val 100000"/>
              </a:avLst>
            </a:prstGeom>
            <a:solidFill>
              <a:srgbClr val="BC0208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pic>
          <p:nvPicPr>
            <p:cNvPr id="63" name="图形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51074" y="3450367"/>
              <a:ext cx="388795" cy="414389"/>
            </a:xfrm>
            <a:prstGeom prst="rect">
              <a:avLst/>
            </a:prstGeom>
          </p:spPr>
        </p:pic>
        <p:sp>
          <p:nvSpPr>
            <p:cNvPr id="64" name="文本框 24"/>
            <p:cNvSpPr txBox="1"/>
            <p:nvPr/>
          </p:nvSpPr>
          <p:spPr>
            <a:xfrm>
              <a:off x="4475015" y="2431214"/>
              <a:ext cx="2650385" cy="46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rgbClr val="C00000"/>
                  </a:solidFill>
                  <a:latin typeface="思源黑体 CN Bold"/>
                  <a:ea typeface="思源黑体 CN Bold"/>
                </a:rPr>
                <a:t>设定明确的目标</a:t>
              </a:r>
              <a:endParaRPr lang="zh-CN" altLang="en-US" sz="2400" dirty="0">
                <a:solidFill>
                  <a:srgbClr val="C00000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65" name="文本框 25"/>
            <p:cNvSpPr txBox="1"/>
            <p:nvPr/>
          </p:nvSpPr>
          <p:spPr>
            <a:xfrm>
              <a:off x="4475015" y="1974599"/>
              <a:ext cx="623146" cy="400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BC0208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01</a:t>
              </a:r>
              <a:endParaRPr lang="en-US" altLang="zh-CN" sz="2000" b="1" dirty="0">
                <a:solidFill>
                  <a:srgbClr val="BC0208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6" name="文本框 26"/>
            <p:cNvSpPr txBox="1"/>
            <p:nvPr/>
          </p:nvSpPr>
          <p:spPr>
            <a:xfrm>
              <a:off x="4475015" y="2916457"/>
              <a:ext cx="2650385" cy="850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在复盘开始之前，要明确复盘的目标和重点，确保复盘过程有针对性。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8203146" y="1754880"/>
              <a:ext cx="3681127" cy="2273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BC0208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8" name="等腰三角形 67"/>
            <p:cNvSpPr/>
            <p:nvPr/>
          </p:nvSpPr>
          <p:spPr>
            <a:xfrm>
              <a:off x="10940825" y="2847034"/>
              <a:ext cx="944120" cy="1180901"/>
            </a:xfrm>
            <a:prstGeom prst="triangle">
              <a:avLst>
                <a:gd name="adj" fmla="val 100000"/>
              </a:avLst>
            </a:prstGeom>
            <a:solidFill>
              <a:srgbClr val="BC0208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pic>
          <p:nvPicPr>
            <p:cNvPr id="69" name="图形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399455" y="3450367"/>
              <a:ext cx="388795" cy="414389"/>
            </a:xfrm>
            <a:prstGeom prst="rect">
              <a:avLst/>
            </a:prstGeom>
          </p:spPr>
        </p:pic>
        <p:sp>
          <p:nvSpPr>
            <p:cNvPr id="70" name="文本框 32"/>
            <p:cNvSpPr txBox="1"/>
            <p:nvPr/>
          </p:nvSpPr>
          <p:spPr>
            <a:xfrm>
              <a:off x="8423396" y="2431214"/>
              <a:ext cx="2030596" cy="46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rgbClr val="C00000"/>
                  </a:solidFill>
                  <a:latin typeface="思源黑体 CN Bold"/>
                  <a:ea typeface="思源黑体 CN Bold"/>
                </a:rPr>
                <a:t>全面收集信息</a:t>
              </a:r>
              <a:endParaRPr lang="zh-CN" altLang="en-US" sz="2400" dirty="0">
                <a:solidFill>
                  <a:srgbClr val="C00000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71" name="文本框 33"/>
            <p:cNvSpPr txBox="1"/>
            <p:nvPr/>
          </p:nvSpPr>
          <p:spPr>
            <a:xfrm>
              <a:off x="8423396" y="1974599"/>
              <a:ext cx="623146" cy="400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BC0208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02</a:t>
              </a:r>
              <a:endParaRPr lang="en-US" altLang="zh-CN" sz="2000" b="1" dirty="0">
                <a:solidFill>
                  <a:srgbClr val="BC0208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2" name="文本框 34"/>
            <p:cNvSpPr txBox="1"/>
            <p:nvPr/>
          </p:nvSpPr>
          <p:spPr>
            <a:xfrm>
              <a:off x="8423396" y="2916457"/>
              <a:ext cx="2650385" cy="850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复盘时要充分收集各方面的信息和数据，包括市场反馈、客户意见、团队表现等。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307055" y="4261968"/>
              <a:ext cx="3681127" cy="2273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2A7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4" name="等腰三角形 73"/>
            <p:cNvSpPr/>
            <p:nvPr/>
          </p:nvSpPr>
          <p:spPr>
            <a:xfrm>
              <a:off x="3044062" y="5354122"/>
              <a:ext cx="944120" cy="1180901"/>
            </a:xfrm>
            <a:prstGeom prst="triangle">
              <a:avLst>
                <a:gd name="adj" fmla="val 100000"/>
              </a:avLst>
            </a:prstGeom>
            <a:solidFill>
              <a:srgbClr val="283C9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pic>
          <p:nvPicPr>
            <p:cNvPr id="75" name="图形 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502692" y="5957455"/>
              <a:ext cx="388795" cy="414389"/>
            </a:xfrm>
            <a:prstGeom prst="rect">
              <a:avLst/>
            </a:prstGeom>
          </p:spPr>
        </p:pic>
        <p:sp>
          <p:nvSpPr>
            <p:cNvPr id="76" name="文本框 39"/>
            <p:cNvSpPr txBox="1"/>
            <p:nvPr/>
          </p:nvSpPr>
          <p:spPr>
            <a:xfrm>
              <a:off x="526633" y="4938302"/>
              <a:ext cx="2516757" cy="46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rgbClr val="283C9F"/>
                  </a:solidFill>
                  <a:latin typeface="思源黑体 CN Bold"/>
                  <a:ea typeface="思源黑体 CN Bold"/>
                </a:rPr>
                <a:t>客观分析原因</a:t>
              </a:r>
              <a:endParaRPr lang="zh-CN" altLang="en-US" sz="2400" dirty="0">
                <a:solidFill>
                  <a:srgbClr val="283C9F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77" name="文本框 40"/>
            <p:cNvSpPr txBox="1"/>
            <p:nvPr/>
          </p:nvSpPr>
          <p:spPr>
            <a:xfrm>
              <a:off x="526633" y="4481687"/>
              <a:ext cx="623146" cy="400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283C9F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03</a:t>
              </a:r>
              <a:endParaRPr lang="en-US" altLang="zh-CN" sz="2000" b="1" dirty="0">
                <a:solidFill>
                  <a:srgbClr val="283C9F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8" name="文本框 41"/>
            <p:cNvSpPr txBox="1"/>
            <p:nvPr/>
          </p:nvSpPr>
          <p:spPr>
            <a:xfrm>
              <a:off x="526633" y="5422829"/>
              <a:ext cx="2650385" cy="850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对收集到的信息进行客观分析，找出问题的根本原因，避免主观臆断和情绪化决策。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79" name="矩形 78"/>
            <p:cNvSpPr/>
            <p:nvPr/>
          </p:nvSpPr>
          <p:spPr>
            <a:xfrm>
              <a:off x="4254765" y="4261968"/>
              <a:ext cx="3681127" cy="2273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2A7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0" name="等腰三角形 79"/>
            <p:cNvSpPr/>
            <p:nvPr/>
          </p:nvSpPr>
          <p:spPr>
            <a:xfrm>
              <a:off x="6992444" y="5354122"/>
              <a:ext cx="944120" cy="1180901"/>
            </a:xfrm>
            <a:prstGeom prst="triangle">
              <a:avLst>
                <a:gd name="adj" fmla="val 100000"/>
              </a:avLst>
            </a:prstGeom>
            <a:solidFill>
              <a:srgbClr val="283C9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pic>
          <p:nvPicPr>
            <p:cNvPr id="81" name="图形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51074" y="5957455"/>
              <a:ext cx="388795" cy="414389"/>
            </a:xfrm>
            <a:prstGeom prst="rect">
              <a:avLst/>
            </a:prstGeom>
          </p:spPr>
        </p:pic>
        <p:sp>
          <p:nvSpPr>
            <p:cNvPr id="82" name="文本框 56"/>
            <p:cNvSpPr txBox="1"/>
            <p:nvPr/>
          </p:nvSpPr>
          <p:spPr>
            <a:xfrm>
              <a:off x="4475015" y="4938302"/>
              <a:ext cx="2346198" cy="46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rgbClr val="283C9F"/>
                  </a:solidFill>
                  <a:latin typeface="思源黑体 CN Bold"/>
                  <a:ea typeface="思源黑体 CN Bold"/>
                </a:rPr>
                <a:t>制定改进计划</a:t>
              </a:r>
              <a:endParaRPr lang="zh-CN" altLang="en-US" sz="2400" dirty="0">
                <a:solidFill>
                  <a:srgbClr val="283C9F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83" name="文本框 57"/>
            <p:cNvSpPr txBox="1"/>
            <p:nvPr/>
          </p:nvSpPr>
          <p:spPr>
            <a:xfrm>
              <a:off x="4475015" y="4481687"/>
              <a:ext cx="623146" cy="400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283C9F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04</a:t>
              </a:r>
              <a:endParaRPr lang="en-US" altLang="zh-CN" sz="2000" b="1" dirty="0">
                <a:solidFill>
                  <a:srgbClr val="283C9F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4" name="文本框 58"/>
            <p:cNvSpPr txBox="1"/>
            <p:nvPr/>
          </p:nvSpPr>
          <p:spPr>
            <a:xfrm>
              <a:off x="4475015" y="5422829"/>
              <a:ext cx="2650385" cy="850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根据分析结果，制定具体的改进措施和计划，明确责任人和完成时间。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8203146" y="4261968"/>
              <a:ext cx="3681127" cy="2273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2A7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6" name="等腰三角形 85"/>
            <p:cNvSpPr/>
            <p:nvPr/>
          </p:nvSpPr>
          <p:spPr>
            <a:xfrm>
              <a:off x="10940825" y="5354122"/>
              <a:ext cx="944120" cy="1180901"/>
            </a:xfrm>
            <a:prstGeom prst="triangle">
              <a:avLst>
                <a:gd name="adj" fmla="val 100000"/>
              </a:avLst>
            </a:prstGeom>
            <a:solidFill>
              <a:srgbClr val="283C9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pic>
          <p:nvPicPr>
            <p:cNvPr id="87" name="图形 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399455" y="5957455"/>
              <a:ext cx="388795" cy="414389"/>
            </a:xfrm>
            <a:prstGeom prst="rect">
              <a:avLst/>
            </a:prstGeom>
          </p:spPr>
        </p:pic>
        <p:sp>
          <p:nvSpPr>
            <p:cNvPr id="88" name="文本框 50"/>
            <p:cNvSpPr txBox="1"/>
            <p:nvPr/>
          </p:nvSpPr>
          <p:spPr>
            <a:xfrm>
              <a:off x="8423396" y="4938302"/>
              <a:ext cx="2346198" cy="46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dirty="0">
                  <a:solidFill>
                    <a:srgbClr val="283C9F"/>
                  </a:solidFill>
                  <a:latin typeface="思源黑体 CN Bold"/>
                  <a:ea typeface="思源黑体 CN Bold"/>
                </a:rPr>
                <a:t>跟踪执行情况</a:t>
              </a:r>
              <a:endParaRPr lang="zh-CN" altLang="en-US" sz="2400" dirty="0">
                <a:solidFill>
                  <a:srgbClr val="283C9F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89" name="文本框 51"/>
            <p:cNvSpPr txBox="1"/>
            <p:nvPr/>
          </p:nvSpPr>
          <p:spPr>
            <a:xfrm>
              <a:off x="8423396" y="4481687"/>
              <a:ext cx="623146" cy="4000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283C9F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05</a:t>
              </a:r>
              <a:endParaRPr lang="en-US" altLang="zh-CN" sz="2000" b="1" dirty="0">
                <a:solidFill>
                  <a:srgbClr val="283C9F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90" name="文本框 52"/>
            <p:cNvSpPr txBox="1"/>
            <p:nvPr/>
          </p:nvSpPr>
          <p:spPr>
            <a:xfrm>
              <a:off x="8423396" y="5422829"/>
              <a:ext cx="2650385" cy="850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对改进计划的执行情况进行跟踪和监督，确保改进措施得到有效落实。</a:t>
              </a:r>
              <a:endPara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93" name="矩形 92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5" name="文本框 4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0" r="8" b="1408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图形"/>
          <p:cNvSpPr/>
          <p:nvPr/>
        </p:nvSpPr>
        <p:spPr>
          <a:xfrm rot="10800000">
            <a:off x="-24130" y="-7620"/>
            <a:ext cx="12240260" cy="6865620"/>
          </a:xfrm>
          <a:prstGeom prst="rect">
            <a:avLst/>
          </a:prstGeom>
          <a:gradFill>
            <a:gsLst>
              <a:gs pos="40000">
                <a:srgbClr val="0C3089"/>
              </a:gs>
              <a:gs pos="26000">
                <a:srgbClr val="0A2F7D">
                  <a:alpha val="90000"/>
                </a:srgbClr>
              </a:gs>
              <a:gs pos="0">
                <a:srgbClr val="A762BB"/>
              </a:gs>
              <a:gs pos="90000">
                <a:srgbClr val="1332AE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9952693" y="1836420"/>
            <a:ext cx="1723588" cy="3185160"/>
            <a:chOff x="9879132" y="1555231"/>
            <a:chExt cx="1723588" cy="3185160"/>
          </a:xfrm>
        </p:grpSpPr>
        <p:grpSp>
          <p:nvGrpSpPr>
            <p:cNvPr id="14" name="组合 13"/>
            <p:cNvGrpSpPr/>
            <p:nvPr/>
          </p:nvGrpSpPr>
          <p:grpSpPr>
            <a:xfrm>
              <a:off x="9879132" y="1555231"/>
              <a:ext cx="1723588" cy="3185160"/>
              <a:chOff x="9879132" y="1492885"/>
              <a:chExt cx="1723588" cy="3185160"/>
            </a:xfrm>
          </p:grpSpPr>
          <p:sp>
            <p:nvSpPr>
              <p:cNvPr id="58" name="图形"/>
              <p:cNvSpPr txBox="1"/>
              <p:nvPr/>
            </p:nvSpPr>
            <p:spPr>
              <a:xfrm>
                <a:off x="10402570" y="1492885"/>
                <a:ext cx="1200150" cy="3185160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Arial" panose="020B0604020202020204" pitchFamily="34" charset="0"/>
                    <a:sym typeface="思源黑体" panose="020B0500000000000000" pitchFamily="34" charset="-122"/>
                  </a:rPr>
                  <a:t>C</a:t>
                </a:r>
                <a:r>
                  <a:rPr kumimoji="0" lang="en-US" altLang="zh-CN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Arial" panose="020B0604020202020204" pitchFamily="34" charset="0"/>
                    <a:sym typeface="思源黑体" panose="020B0500000000000000" pitchFamily="34" charset="-122"/>
                  </a:rPr>
                  <a:t>ONTENTS</a:t>
                </a:r>
                <a:endPara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Arial" panose="020B0604020202020204" pitchFamily="34" charset="0"/>
                  <a:sym typeface="思源黑体" panose="020B0500000000000000" pitchFamily="34" charset="-122"/>
                </a:endParaRPr>
              </a:p>
            </p:txBody>
          </p:sp>
          <p:sp>
            <p:nvSpPr>
              <p:cNvPr id="50" name="图形"/>
              <p:cNvSpPr txBox="1"/>
              <p:nvPr/>
            </p:nvSpPr>
            <p:spPr>
              <a:xfrm>
                <a:off x="9879132" y="1595120"/>
                <a:ext cx="677108" cy="197294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25000">
                          <a:srgbClr val="DFDA7F"/>
                        </a:gs>
                        <a:gs pos="100000">
                          <a:srgbClr val="F0EEC2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Arial" panose="020B0604020202020204" pitchFamily="34" charset="0"/>
                    <a:sym typeface="思源黑体" panose="020B0500000000000000" pitchFamily="34" charset="-122"/>
                  </a:rPr>
                  <a:t>目  录</a:t>
                </a:r>
                <a:endPara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5000">
                        <a:srgbClr val="DFDA7F"/>
                      </a:gs>
                      <a:gs pos="100000">
                        <a:srgbClr val="F0EEC2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Arial" panose="020B0604020202020204" pitchFamily="34" charset="0"/>
                  <a:sym typeface="思源黑体" panose="020B0500000000000000" pitchFamily="34" charset="-122"/>
                </a:endParaRPr>
              </a:p>
            </p:txBody>
          </p:sp>
        </p:grpSp>
        <p:cxnSp>
          <p:nvCxnSpPr>
            <p:cNvPr id="99" name="图形"/>
            <p:cNvCxnSpPr/>
            <p:nvPr/>
          </p:nvCxnSpPr>
          <p:spPr>
            <a:xfrm>
              <a:off x="10501630" y="1641475"/>
              <a:ext cx="0" cy="2282825"/>
            </a:xfrm>
            <a:prstGeom prst="line">
              <a:avLst/>
            </a:prstGeom>
            <a:ln w="50800">
              <a:gradFill>
                <a:gsLst>
                  <a:gs pos="3000">
                    <a:srgbClr val="F0EEC2"/>
                  </a:gs>
                  <a:gs pos="87000">
                    <a:srgbClr val="FFFFFF">
                      <a:alpha val="0"/>
                    </a:srgbClr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4364006" y="1178038"/>
            <a:ext cx="4745990" cy="4482405"/>
            <a:chOff x="4665345" y="1572895"/>
            <a:chExt cx="4745990" cy="4482405"/>
          </a:xfrm>
        </p:grpSpPr>
        <p:grpSp>
          <p:nvGrpSpPr>
            <p:cNvPr id="5" name="组合 4"/>
            <p:cNvGrpSpPr/>
            <p:nvPr/>
          </p:nvGrpSpPr>
          <p:grpSpPr>
            <a:xfrm>
              <a:off x="4665345" y="1572895"/>
              <a:ext cx="4745990" cy="680720"/>
              <a:chOff x="4665345" y="1572895"/>
              <a:chExt cx="4745990" cy="680720"/>
            </a:xfrm>
          </p:grpSpPr>
          <p:sp>
            <p:nvSpPr>
              <p:cNvPr id="3103" name="图形"/>
              <p:cNvSpPr/>
              <p:nvPr/>
            </p:nvSpPr>
            <p:spPr bwMode="auto">
              <a:xfrm>
                <a:off x="4665345" y="1584325"/>
                <a:ext cx="4745990" cy="589280"/>
              </a:xfrm>
              <a:custGeom>
                <a:avLst/>
                <a:gdLst>
                  <a:gd name="T0" fmla="*/ 3422104 w 3616"/>
                  <a:gd name="T1" fmla="*/ 589594 h 623"/>
                  <a:gd name="T2" fmla="*/ 1142279 w 3616"/>
                  <a:gd name="T3" fmla="*/ 589594 h 623"/>
                  <a:gd name="T4" fmla="*/ 916094 w 3616"/>
                  <a:gd name="T5" fmla="*/ 0 h 623"/>
                  <a:gd name="T6" fmla="*/ 0 w 3616"/>
                  <a:gd name="T7" fmla="*/ 0 h 6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616" h="623">
                    <a:moveTo>
                      <a:pt x="3616" y="623"/>
                    </a:moveTo>
                    <a:lnTo>
                      <a:pt x="1207" y="623"/>
                    </a:lnTo>
                    <a:lnTo>
                      <a:pt x="968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2" name="图形"/>
              <p:cNvSpPr txBox="1"/>
              <p:nvPr/>
            </p:nvSpPr>
            <p:spPr>
              <a:xfrm>
                <a:off x="4940935" y="1668780"/>
                <a:ext cx="640080" cy="584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3200" b="1" dirty="0">
                    <a:gradFill>
                      <a:gsLst>
                        <a:gs pos="25000">
                          <a:srgbClr val="DFDA7F"/>
                        </a:gs>
                        <a:gs pos="100000">
                          <a:srgbClr val="F0EEC2"/>
                        </a:gs>
                      </a:gsLst>
                      <a:lin ang="5400000" scaled="0"/>
                    </a:gradFill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01</a:t>
                </a:r>
                <a:endParaRPr lang="en-US" altLang="zh-CN" sz="3200" b="1" dirty="0">
                  <a:gradFill>
                    <a:gsLst>
                      <a:gs pos="25000">
                        <a:srgbClr val="DFDA7F"/>
                      </a:gs>
                      <a:gs pos="100000">
                        <a:srgbClr val="F0EEC2"/>
                      </a:gs>
                    </a:gsLst>
                    <a:lin ang="5400000" scaled="0"/>
                  </a:gradFill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3" name="图形"/>
              <p:cNvSpPr txBox="1"/>
              <p:nvPr/>
            </p:nvSpPr>
            <p:spPr>
              <a:xfrm>
                <a:off x="6273165" y="1572895"/>
                <a:ext cx="3126740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思源宋体 Heavy" panose="02020900000000000000" charset="-122"/>
                    <a:sym typeface="思源黑体" panose="020B0500000000000000" pitchFamily="34" charset="-122"/>
                  </a:rPr>
                  <a:t>管 理 提 效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4665345" y="2508250"/>
              <a:ext cx="4745990" cy="680720"/>
              <a:chOff x="4665345" y="2508250"/>
              <a:chExt cx="4745990" cy="680720"/>
            </a:xfrm>
          </p:grpSpPr>
          <p:sp>
            <p:nvSpPr>
              <p:cNvPr id="3109" name="图形"/>
              <p:cNvSpPr/>
              <p:nvPr/>
            </p:nvSpPr>
            <p:spPr bwMode="auto">
              <a:xfrm>
                <a:off x="4665345" y="2531110"/>
                <a:ext cx="4745990" cy="589280"/>
              </a:xfrm>
              <a:custGeom>
                <a:avLst/>
                <a:gdLst>
                  <a:gd name="T0" fmla="*/ 3422104 w 3616"/>
                  <a:gd name="T1" fmla="*/ 589594 h 623"/>
                  <a:gd name="T2" fmla="*/ 1142279 w 3616"/>
                  <a:gd name="T3" fmla="*/ 589594 h 623"/>
                  <a:gd name="T4" fmla="*/ 916094 w 3616"/>
                  <a:gd name="T5" fmla="*/ 0 h 623"/>
                  <a:gd name="T6" fmla="*/ 0 w 3616"/>
                  <a:gd name="T7" fmla="*/ 0 h 6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616" h="623">
                    <a:moveTo>
                      <a:pt x="3616" y="623"/>
                    </a:moveTo>
                    <a:lnTo>
                      <a:pt x="1207" y="623"/>
                    </a:lnTo>
                    <a:lnTo>
                      <a:pt x="968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4" name="图形"/>
              <p:cNvSpPr txBox="1"/>
              <p:nvPr/>
            </p:nvSpPr>
            <p:spPr>
              <a:xfrm>
                <a:off x="4940935" y="2604135"/>
                <a:ext cx="640080" cy="584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3200" b="1" dirty="0">
                    <a:gradFill>
                      <a:gsLst>
                        <a:gs pos="25000">
                          <a:srgbClr val="DFDA7F"/>
                        </a:gs>
                        <a:gs pos="100000">
                          <a:srgbClr val="F0EEC2"/>
                        </a:gs>
                      </a:gsLst>
                      <a:lin ang="5400000" scaled="0"/>
                    </a:gradFill>
                    <a:ea typeface="思源黑体" panose="020B0500000000000000"/>
                    <a:sym typeface="思源黑体" panose="020B0500000000000000" pitchFamily="34" charset="-122"/>
                  </a:rPr>
                  <a:t>02</a:t>
                </a:r>
                <a:endParaRPr lang="en-US" altLang="zh-CN" sz="3200" b="1" dirty="0">
                  <a:gradFill>
                    <a:gsLst>
                      <a:gs pos="25000">
                        <a:srgbClr val="DFDA7F"/>
                      </a:gs>
                      <a:gs pos="100000">
                        <a:srgbClr val="F0EEC2"/>
                      </a:gs>
                    </a:gsLst>
                    <a:lin ang="5400000" scaled="0"/>
                  </a:gradFill>
                  <a:ea typeface="思源黑体" panose="020B0500000000000000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5" name="图形"/>
              <p:cNvSpPr txBox="1"/>
              <p:nvPr/>
            </p:nvSpPr>
            <p:spPr>
              <a:xfrm>
                <a:off x="6273165" y="2508250"/>
                <a:ext cx="3126740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思源宋体 Heavy" panose="02020900000000000000" charset="-122"/>
                    <a:sym typeface="思源黑体" panose="020B0500000000000000" pitchFamily="34" charset="-122"/>
                  </a:rPr>
                  <a:t>业 务 提 质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4665345" y="3477895"/>
              <a:ext cx="4745990" cy="688340"/>
              <a:chOff x="4665345" y="3477895"/>
              <a:chExt cx="4745990" cy="688340"/>
            </a:xfrm>
          </p:grpSpPr>
          <p:sp>
            <p:nvSpPr>
              <p:cNvPr id="3114" name="图形"/>
              <p:cNvSpPr/>
              <p:nvPr/>
            </p:nvSpPr>
            <p:spPr bwMode="auto">
              <a:xfrm>
                <a:off x="4665345" y="3477895"/>
                <a:ext cx="4745990" cy="589280"/>
              </a:xfrm>
              <a:custGeom>
                <a:avLst/>
                <a:gdLst>
                  <a:gd name="T0" fmla="*/ 3422104 w 3616"/>
                  <a:gd name="T1" fmla="*/ 589594 h 623"/>
                  <a:gd name="T2" fmla="*/ 1142279 w 3616"/>
                  <a:gd name="T3" fmla="*/ 589594 h 623"/>
                  <a:gd name="T4" fmla="*/ 916094 w 3616"/>
                  <a:gd name="T5" fmla="*/ 0 h 623"/>
                  <a:gd name="T6" fmla="*/ 0 w 3616"/>
                  <a:gd name="T7" fmla="*/ 0 h 6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616" h="623">
                    <a:moveTo>
                      <a:pt x="3616" y="623"/>
                    </a:moveTo>
                    <a:lnTo>
                      <a:pt x="1207" y="623"/>
                    </a:lnTo>
                    <a:lnTo>
                      <a:pt x="968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6" name="图形"/>
              <p:cNvSpPr txBox="1"/>
              <p:nvPr/>
            </p:nvSpPr>
            <p:spPr>
              <a:xfrm>
                <a:off x="4940935" y="3581400"/>
                <a:ext cx="640080" cy="584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3200" b="1" dirty="0">
                    <a:gradFill>
                      <a:gsLst>
                        <a:gs pos="25000">
                          <a:srgbClr val="DFDA7F"/>
                        </a:gs>
                        <a:gs pos="100000">
                          <a:srgbClr val="F0EEC2"/>
                        </a:gs>
                      </a:gsLst>
                      <a:lin ang="5400000" scaled="0"/>
                    </a:gradFill>
                    <a:ea typeface="思源黑体" panose="020B0500000000000000"/>
                    <a:sym typeface="思源黑体" panose="020B0500000000000000" pitchFamily="34" charset="-122"/>
                  </a:rPr>
                  <a:t>03</a:t>
                </a:r>
                <a:endParaRPr lang="en-US" altLang="zh-CN" sz="3200" b="1" dirty="0">
                  <a:gradFill>
                    <a:gsLst>
                      <a:gs pos="25000">
                        <a:srgbClr val="DFDA7F"/>
                      </a:gs>
                      <a:gs pos="100000">
                        <a:srgbClr val="F0EEC2"/>
                      </a:gs>
                    </a:gsLst>
                    <a:lin ang="5400000" scaled="0"/>
                  </a:gradFill>
                  <a:ea typeface="思源黑体" panose="020B0500000000000000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7" name="图形"/>
              <p:cNvSpPr txBox="1"/>
              <p:nvPr/>
            </p:nvSpPr>
            <p:spPr>
              <a:xfrm>
                <a:off x="6273165" y="3485515"/>
                <a:ext cx="3126740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思源宋体 Heavy" panose="02020900000000000000" charset="-122"/>
                    <a:sym typeface="思源黑体" panose="020B0500000000000000" pitchFamily="34" charset="-122"/>
                  </a:rPr>
                  <a:t>人 员 管 理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4665345" y="4424680"/>
              <a:ext cx="4745990" cy="683895"/>
              <a:chOff x="4665345" y="4424680"/>
              <a:chExt cx="4745990" cy="683895"/>
            </a:xfrm>
          </p:grpSpPr>
          <p:sp>
            <p:nvSpPr>
              <p:cNvPr id="3119" name="图形"/>
              <p:cNvSpPr/>
              <p:nvPr/>
            </p:nvSpPr>
            <p:spPr bwMode="auto">
              <a:xfrm>
                <a:off x="4665345" y="4424680"/>
                <a:ext cx="4745990" cy="589280"/>
              </a:xfrm>
              <a:custGeom>
                <a:avLst/>
                <a:gdLst>
                  <a:gd name="T0" fmla="*/ 3422104 w 3616"/>
                  <a:gd name="T1" fmla="*/ 589594 h 623"/>
                  <a:gd name="T2" fmla="*/ 1142279 w 3616"/>
                  <a:gd name="T3" fmla="*/ 589594 h 623"/>
                  <a:gd name="T4" fmla="*/ 916094 w 3616"/>
                  <a:gd name="T5" fmla="*/ 0 h 623"/>
                  <a:gd name="T6" fmla="*/ 0 w 3616"/>
                  <a:gd name="T7" fmla="*/ 0 h 6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616" h="623">
                    <a:moveTo>
                      <a:pt x="3616" y="623"/>
                    </a:moveTo>
                    <a:lnTo>
                      <a:pt x="1207" y="623"/>
                    </a:lnTo>
                    <a:lnTo>
                      <a:pt x="968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8" name="图形"/>
              <p:cNvSpPr txBox="1"/>
              <p:nvPr/>
            </p:nvSpPr>
            <p:spPr>
              <a:xfrm>
                <a:off x="4940935" y="4523740"/>
                <a:ext cx="640080" cy="584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3200" b="1" dirty="0">
                    <a:gradFill>
                      <a:gsLst>
                        <a:gs pos="25000">
                          <a:srgbClr val="DFDA7F"/>
                        </a:gs>
                        <a:gs pos="100000">
                          <a:srgbClr val="F0EEC2"/>
                        </a:gs>
                      </a:gsLst>
                      <a:lin ang="5400000" scaled="0"/>
                    </a:gradFill>
                    <a:ea typeface="思源黑体" panose="020B0500000000000000"/>
                    <a:sym typeface="思源黑体" panose="020B0500000000000000" pitchFamily="34" charset="-122"/>
                  </a:rPr>
                  <a:t>04</a:t>
                </a:r>
                <a:endParaRPr lang="en-US" altLang="zh-CN" sz="3200" b="1" dirty="0">
                  <a:gradFill>
                    <a:gsLst>
                      <a:gs pos="25000">
                        <a:srgbClr val="DFDA7F"/>
                      </a:gs>
                      <a:gs pos="100000">
                        <a:srgbClr val="F0EEC2"/>
                      </a:gs>
                    </a:gsLst>
                    <a:lin ang="5400000" scaled="0"/>
                  </a:gradFill>
                  <a:ea typeface="思源黑体" panose="020B0500000000000000"/>
                  <a:sym typeface="思源黑体" panose="020B0500000000000000" pitchFamily="34" charset="-122"/>
                </a:endParaRPr>
              </a:p>
            </p:txBody>
          </p:sp>
          <p:sp>
            <p:nvSpPr>
              <p:cNvPr id="49" name="图形"/>
              <p:cNvSpPr txBox="1"/>
              <p:nvPr/>
            </p:nvSpPr>
            <p:spPr>
              <a:xfrm>
                <a:off x="6273165" y="4427855"/>
                <a:ext cx="3126740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思源宋体 Heavy" panose="02020900000000000000" charset="-122"/>
                    <a:sym typeface="思源黑体" panose="020B0500000000000000" pitchFamily="34" charset="-122"/>
                  </a:rPr>
                  <a:t>全 面 转 型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4665345" y="5371465"/>
              <a:ext cx="4745990" cy="683835"/>
              <a:chOff x="4665345" y="4424680"/>
              <a:chExt cx="4745990" cy="683835"/>
            </a:xfrm>
          </p:grpSpPr>
          <p:sp>
            <p:nvSpPr>
              <p:cNvPr id="10" name="图形"/>
              <p:cNvSpPr/>
              <p:nvPr/>
            </p:nvSpPr>
            <p:spPr bwMode="auto">
              <a:xfrm>
                <a:off x="4665345" y="4424680"/>
                <a:ext cx="4745990" cy="589280"/>
              </a:xfrm>
              <a:custGeom>
                <a:avLst/>
                <a:gdLst>
                  <a:gd name="T0" fmla="*/ 3422104 w 3616"/>
                  <a:gd name="T1" fmla="*/ 589594 h 623"/>
                  <a:gd name="T2" fmla="*/ 1142279 w 3616"/>
                  <a:gd name="T3" fmla="*/ 589594 h 623"/>
                  <a:gd name="T4" fmla="*/ 916094 w 3616"/>
                  <a:gd name="T5" fmla="*/ 0 h 623"/>
                  <a:gd name="T6" fmla="*/ 0 w 3616"/>
                  <a:gd name="T7" fmla="*/ 0 h 623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616" h="623">
                    <a:moveTo>
                      <a:pt x="3616" y="623"/>
                    </a:moveTo>
                    <a:lnTo>
                      <a:pt x="1207" y="623"/>
                    </a:lnTo>
                    <a:lnTo>
                      <a:pt x="968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1" name="图形"/>
              <p:cNvSpPr txBox="1"/>
              <p:nvPr/>
            </p:nvSpPr>
            <p:spPr>
              <a:xfrm>
                <a:off x="4940935" y="4523740"/>
                <a:ext cx="6399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3200" b="1" dirty="0">
                    <a:gradFill>
                      <a:gsLst>
                        <a:gs pos="25000">
                          <a:srgbClr val="DFDA7F"/>
                        </a:gs>
                        <a:gs pos="100000">
                          <a:srgbClr val="F0EEC2"/>
                        </a:gs>
                      </a:gsLst>
                      <a:lin ang="5400000" scaled="0"/>
                    </a:gradFill>
                    <a:ea typeface="思源黑体" panose="020B0500000000000000"/>
                    <a:sym typeface="思源黑体" panose="020B0500000000000000" pitchFamily="34" charset="-122"/>
                  </a:rPr>
                  <a:t>05</a:t>
                </a:r>
                <a:endParaRPr lang="en-US" altLang="zh-CN" sz="3200" b="1" dirty="0">
                  <a:gradFill>
                    <a:gsLst>
                      <a:gs pos="25000">
                        <a:srgbClr val="DFDA7F"/>
                      </a:gs>
                      <a:gs pos="100000">
                        <a:srgbClr val="F0EEC2"/>
                      </a:gs>
                    </a:gsLst>
                    <a:lin ang="5400000" scaled="0"/>
                  </a:gradFill>
                  <a:ea typeface="思源黑体" panose="020B0500000000000000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2" name="图形"/>
              <p:cNvSpPr txBox="1"/>
              <p:nvPr/>
            </p:nvSpPr>
            <p:spPr>
              <a:xfrm>
                <a:off x="6273165" y="4427855"/>
                <a:ext cx="3126740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思源宋体 Heavy" panose="02020900000000000000" charset="-122"/>
                    <a:sym typeface="思源黑体" panose="020B0500000000000000" pitchFamily="34" charset="-122"/>
                  </a:rPr>
                  <a:t>股 权 激 励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思源宋体 Heavy" panose="02020900000000000000" charset="-122"/>
                  <a:sym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3104" name="组合 3103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3105" name="文本框 3104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chemeClr val="bg1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chemeClr val="bg1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3106" name="图片 3105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04006" y="1583673"/>
            <a:ext cx="11406568" cy="4854921"/>
            <a:chOff x="604203" y="680830"/>
            <a:chExt cx="11406568" cy="4854921"/>
          </a:xfrm>
        </p:grpSpPr>
        <p:sp>
          <p:nvSpPr>
            <p:cNvPr id="4" name="任意多边形 9"/>
            <p:cNvSpPr/>
            <p:nvPr/>
          </p:nvSpPr>
          <p:spPr>
            <a:xfrm>
              <a:off x="3152439" y="1043214"/>
              <a:ext cx="2197301" cy="0"/>
            </a:xfrm>
            <a:custGeom>
              <a:avLst/>
              <a:gdLst>
                <a:gd name="connsiteX0" fmla="*/ 2423160 w 2423160"/>
                <a:gd name="connsiteY0" fmla="*/ 0 h 0"/>
                <a:gd name="connsiteX1" fmla="*/ 0 w 242316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23160">
                  <a:moveTo>
                    <a:pt x="2423160" y="0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21406E"/>
              </a:solidFill>
              <a:prstDash val="dash"/>
              <a:miter lim="800000"/>
              <a:headEnd type="oval" w="med" len="med"/>
              <a:tailEnd type="oval" w="med" len="med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5" name="任意多边形 10"/>
            <p:cNvSpPr/>
            <p:nvPr/>
          </p:nvSpPr>
          <p:spPr>
            <a:xfrm>
              <a:off x="3193898" y="2172959"/>
              <a:ext cx="943180" cy="155470"/>
            </a:xfrm>
            <a:custGeom>
              <a:avLst/>
              <a:gdLst>
                <a:gd name="connsiteX0" fmla="*/ 1040130 w 1040130"/>
                <a:gd name="connsiteY0" fmla="*/ 0 h 171450"/>
                <a:gd name="connsiteX1" fmla="*/ 1040130 w 1040130"/>
                <a:gd name="connsiteY1" fmla="*/ 171450 h 171450"/>
                <a:gd name="connsiteX2" fmla="*/ 0 w 1040130"/>
                <a:gd name="connsiteY2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0130" h="171450">
                  <a:moveTo>
                    <a:pt x="1040130" y="0"/>
                  </a:moveTo>
                  <a:lnTo>
                    <a:pt x="1040130" y="171450"/>
                  </a:lnTo>
                  <a:lnTo>
                    <a:pt x="0" y="171450"/>
                  </a:lnTo>
                </a:path>
              </a:pathLst>
            </a:custGeom>
            <a:noFill/>
            <a:ln w="12700" cap="flat" cmpd="sng" algn="ctr">
              <a:solidFill>
                <a:srgbClr val="21406E"/>
              </a:solidFill>
              <a:prstDash val="dash"/>
              <a:miter lim="800000"/>
              <a:headEnd type="oval" w="med" len="med"/>
              <a:tailEnd type="oval" w="med" len="med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6" name="任意多边形 11"/>
            <p:cNvSpPr/>
            <p:nvPr/>
          </p:nvSpPr>
          <p:spPr>
            <a:xfrm>
              <a:off x="3256086" y="3696559"/>
              <a:ext cx="663335" cy="0"/>
            </a:xfrm>
            <a:custGeom>
              <a:avLst/>
              <a:gdLst>
                <a:gd name="connsiteX0" fmla="*/ 731520 w 731520"/>
                <a:gd name="connsiteY0" fmla="*/ 0 h 0"/>
                <a:gd name="connsiteX1" fmla="*/ 0 w 73152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1520">
                  <a:moveTo>
                    <a:pt x="731520" y="0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21406E"/>
              </a:solidFill>
              <a:prstDash val="dash"/>
              <a:miter lim="800000"/>
              <a:headEnd type="oval" w="med" len="med"/>
              <a:tailEnd type="oval" w="med" len="med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7" name="任意多边形 12"/>
            <p:cNvSpPr/>
            <p:nvPr/>
          </p:nvSpPr>
          <p:spPr>
            <a:xfrm>
              <a:off x="6738601" y="4691564"/>
              <a:ext cx="2010737" cy="0"/>
            </a:xfrm>
            <a:custGeom>
              <a:avLst/>
              <a:gdLst>
                <a:gd name="connsiteX0" fmla="*/ 0 w 2217420"/>
                <a:gd name="connsiteY0" fmla="*/ 0 h 0"/>
                <a:gd name="connsiteX1" fmla="*/ 2217420 w 221742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17420">
                  <a:moveTo>
                    <a:pt x="0" y="0"/>
                  </a:moveTo>
                  <a:lnTo>
                    <a:pt x="2217420" y="0"/>
                  </a:lnTo>
                </a:path>
              </a:pathLst>
            </a:custGeom>
            <a:noFill/>
            <a:ln w="12700" cap="flat" cmpd="sng" algn="ctr">
              <a:solidFill>
                <a:srgbClr val="21406E"/>
              </a:solidFill>
              <a:prstDash val="dash"/>
              <a:miter lim="800000"/>
              <a:headEnd type="oval" w="med" len="med"/>
              <a:tailEnd type="oval" w="med" len="med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8" name="任意多边形 13"/>
            <p:cNvSpPr/>
            <p:nvPr/>
          </p:nvSpPr>
          <p:spPr>
            <a:xfrm>
              <a:off x="7712875" y="3520361"/>
              <a:ext cx="1181567" cy="228022"/>
            </a:xfrm>
            <a:custGeom>
              <a:avLst/>
              <a:gdLst>
                <a:gd name="connsiteX0" fmla="*/ 0 w 1303020"/>
                <a:gd name="connsiteY0" fmla="*/ 251460 h 251460"/>
                <a:gd name="connsiteX1" fmla="*/ 0 w 1303020"/>
                <a:gd name="connsiteY1" fmla="*/ 0 h 251460"/>
                <a:gd name="connsiteX2" fmla="*/ 1303020 w 1303020"/>
                <a:gd name="connsiteY2" fmla="*/ 0 h 25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3020" h="251460">
                  <a:moveTo>
                    <a:pt x="0" y="251460"/>
                  </a:moveTo>
                  <a:lnTo>
                    <a:pt x="0" y="0"/>
                  </a:lnTo>
                  <a:lnTo>
                    <a:pt x="1303020" y="0"/>
                  </a:lnTo>
                </a:path>
              </a:pathLst>
            </a:custGeom>
            <a:noFill/>
            <a:ln w="12700" cap="flat" cmpd="sng" algn="ctr">
              <a:solidFill>
                <a:srgbClr val="21406E"/>
              </a:solidFill>
              <a:prstDash val="dash"/>
              <a:miter lim="800000"/>
              <a:headEnd type="oval" w="med" len="med"/>
              <a:tailEnd type="oval" w="med" len="med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14"/>
            <p:cNvSpPr/>
            <p:nvPr/>
          </p:nvSpPr>
          <p:spPr>
            <a:xfrm>
              <a:off x="7629958" y="1758374"/>
              <a:ext cx="1305943" cy="0"/>
            </a:xfrm>
            <a:custGeom>
              <a:avLst/>
              <a:gdLst>
                <a:gd name="connsiteX0" fmla="*/ 0 w 1440180"/>
                <a:gd name="connsiteY0" fmla="*/ 0 h 0"/>
                <a:gd name="connsiteX1" fmla="*/ 1440180 w 144018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40180">
                  <a:moveTo>
                    <a:pt x="0" y="0"/>
                  </a:moveTo>
                  <a:lnTo>
                    <a:pt x="1440180" y="0"/>
                  </a:lnTo>
                </a:path>
              </a:pathLst>
            </a:custGeom>
            <a:noFill/>
            <a:ln w="12700" cap="flat" cmpd="sng" algn="ctr">
              <a:solidFill>
                <a:srgbClr val="21406E"/>
              </a:solidFill>
              <a:prstDash val="dash"/>
              <a:miter lim="800000"/>
              <a:headEnd type="oval" w="med" len="med"/>
              <a:tailEnd type="oval" w="med" len="med"/>
            </a:ln>
            <a:effectLst/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 rot="20700000">
              <a:off x="5081521" y="2091030"/>
              <a:ext cx="1625231" cy="1625231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rgbClr val="FEFEFE"/>
                </a:gs>
              </a:gsLst>
              <a:lin ang="1800000" scaled="0"/>
            </a:gradFill>
            <a:ln w="15875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grpSp>
          <p:nvGrpSpPr>
            <p:cNvPr id="14" name="Group 14"/>
            <p:cNvGrpSpPr>
              <a:grpSpLocks noChangeAspect="1"/>
            </p:cNvGrpSpPr>
            <p:nvPr/>
          </p:nvGrpSpPr>
          <p:grpSpPr bwMode="auto">
            <a:xfrm>
              <a:off x="5495971" y="2386305"/>
              <a:ext cx="714006" cy="958135"/>
              <a:chOff x="3296" y="1432"/>
              <a:chExt cx="1088" cy="1460"/>
            </a:xfrm>
            <a:gradFill>
              <a:gsLst>
                <a:gs pos="0">
                  <a:srgbClr val="1B2C45"/>
                </a:gs>
                <a:gs pos="100000">
                  <a:srgbClr val="254E8C"/>
                </a:gs>
              </a:gsLst>
              <a:lin ang="19200000" scaled="0"/>
            </a:gradFill>
            <a:effectLst/>
          </p:grpSpPr>
          <p:sp>
            <p:nvSpPr>
              <p:cNvPr id="39" name="Freeform 15"/>
              <p:cNvSpPr/>
              <p:nvPr/>
            </p:nvSpPr>
            <p:spPr bwMode="auto">
              <a:xfrm>
                <a:off x="3325" y="2624"/>
                <a:ext cx="176" cy="268"/>
              </a:xfrm>
              <a:custGeom>
                <a:avLst/>
                <a:gdLst>
                  <a:gd name="T0" fmla="*/ 67 w 74"/>
                  <a:gd name="T1" fmla="*/ 0 h 113"/>
                  <a:gd name="T2" fmla="*/ 6 w 74"/>
                  <a:gd name="T3" fmla="*/ 0 h 113"/>
                  <a:gd name="T4" fmla="*/ 0 w 74"/>
                  <a:gd name="T5" fmla="*/ 7 h 113"/>
                  <a:gd name="T6" fmla="*/ 0 w 74"/>
                  <a:gd name="T7" fmla="*/ 106 h 113"/>
                  <a:gd name="T8" fmla="*/ 6 w 74"/>
                  <a:gd name="T9" fmla="*/ 113 h 113"/>
                  <a:gd name="T10" fmla="*/ 67 w 74"/>
                  <a:gd name="T11" fmla="*/ 113 h 113"/>
                  <a:gd name="T12" fmla="*/ 74 w 74"/>
                  <a:gd name="T13" fmla="*/ 106 h 113"/>
                  <a:gd name="T14" fmla="*/ 74 w 74"/>
                  <a:gd name="T15" fmla="*/ 7 h 113"/>
                  <a:gd name="T16" fmla="*/ 67 w 74"/>
                  <a:gd name="T1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113">
                    <a:moveTo>
                      <a:pt x="6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0" y="110"/>
                      <a:pt x="3" y="113"/>
                      <a:pt x="6" y="113"/>
                    </a:cubicBezTo>
                    <a:cubicBezTo>
                      <a:pt x="67" y="113"/>
                      <a:pt x="67" y="113"/>
                      <a:pt x="67" y="113"/>
                    </a:cubicBezTo>
                    <a:cubicBezTo>
                      <a:pt x="71" y="113"/>
                      <a:pt x="74" y="110"/>
                      <a:pt x="74" y="106"/>
                    </a:cubicBezTo>
                    <a:cubicBezTo>
                      <a:pt x="74" y="7"/>
                      <a:pt x="74" y="7"/>
                      <a:pt x="74" y="7"/>
                    </a:cubicBezTo>
                    <a:cubicBezTo>
                      <a:pt x="74" y="3"/>
                      <a:pt x="71" y="0"/>
                      <a:pt x="67" y="0"/>
                    </a:cubicBezTo>
                    <a:close/>
                  </a:path>
                </a:pathLst>
              </a:custGeom>
              <a:solidFill>
                <a:srgbClr val="4D6FAF"/>
              </a:solidFill>
              <a:ln w="9525">
                <a:noFill/>
                <a:round/>
              </a:ln>
            </p:spPr>
            <p:txBody>
              <a:bodyPr vert="horz" wrap="square" lIns="91368" tIns="45684" rIns="91368" bIns="45684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0" name="Freeform 16"/>
              <p:cNvSpPr/>
              <p:nvPr/>
            </p:nvSpPr>
            <p:spPr bwMode="auto">
              <a:xfrm>
                <a:off x="3618" y="2738"/>
                <a:ext cx="176" cy="154"/>
              </a:xfrm>
              <a:custGeom>
                <a:avLst/>
                <a:gdLst>
                  <a:gd name="T0" fmla="*/ 67 w 74"/>
                  <a:gd name="T1" fmla="*/ 0 h 65"/>
                  <a:gd name="T2" fmla="*/ 6 w 74"/>
                  <a:gd name="T3" fmla="*/ 0 h 65"/>
                  <a:gd name="T4" fmla="*/ 0 w 74"/>
                  <a:gd name="T5" fmla="*/ 4 h 65"/>
                  <a:gd name="T6" fmla="*/ 0 w 74"/>
                  <a:gd name="T7" fmla="*/ 61 h 65"/>
                  <a:gd name="T8" fmla="*/ 6 w 74"/>
                  <a:gd name="T9" fmla="*/ 65 h 65"/>
                  <a:gd name="T10" fmla="*/ 67 w 74"/>
                  <a:gd name="T11" fmla="*/ 65 h 65"/>
                  <a:gd name="T12" fmla="*/ 74 w 74"/>
                  <a:gd name="T13" fmla="*/ 61 h 65"/>
                  <a:gd name="T14" fmla="*/ 74 w 74"/>
                  <a:gd name="T15" fmla="*/ 4 h 65"/>
                  <a:gd name="T16" fmla="*/ 67 w 74"/>
                  <a:gd name="T1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65">
                    <a:moveTo>
                      <a:pt x="6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4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3"/>
                      <a:pt x="3" y="65"/>
                      <a:pt x="6" y="65"/>
                    </a:cubicBezTo>
                    <a:cubicBezTo>
                      <a:pt x="67" y="65"/>
                      <a:pt x="67" y="65"/>
                      <a:pt x="67" y="65"/>
                    </a:cubicBezTo>
                    <a:cubicBezTo>
                      <a:pt x="71" y="65"/>
                      <a:pt x="74" y="63"/>
                      <a:pt x="74" y="61"/>
                    </a:cubicBezTo>
                    <a:cubicBezTo>
                      <a:pt x="74" y="4"/>
                      <a:pt x="74" y="4"/>
                      <a:pt x="74" y="4"/>
                    </a:cubicBezTo>
                    <a:cubicBezTo>
                      <a:pt x="74" y="2"/>
                      <a:pt x="71" y="0"/>
                      <a:pt x="67" y="0"/>
                    </a:cubicBezTo>
                    <a:close/>
                  </a:path>
                </a:pathLst>
              </a:custGeom>
              <a:solidFill>
                <a:srgbClr val="4D6FAF"/>
              </a:solidFill>
              <a:ln w="9525">
                <a:noFill/>
                <a:round/>
              </a:ln>
            </p:spPr>
            <p:txBody>
              <a:bodyPr vert="horz" wrap="square" lIns="91368" tIns="45684" rIns="91368" bIns="45684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1" name="Freeform 17"/>
              <p:cNvSpPr/>
              <p:nvPr/>
            </p:nvSpPr>
            <p:spPr bwMode="auto">
              <a:xfrm>
                <a:off x="3908" y="2437"/>
                <a:ext cx="176" cy="455"/>
              </a:xfrm>
              <a:custGeom>
                <a:avLst/>
                <a:gdLst>
                  <a:gd name="T0" fmla="*/ 67 w 74"/>
                  <a:gd name="T1" fmla="*/ 0 h 192"/>
                  <a:gd name="T2" fmla="*/ 7 w 74"/>
                  <a:gd name="T3" fmla="*/ 0 h 192"/>
                  <a:gd name="T4" fmla="*/ 0 w 74"/>
                  <a:gd name="T5" fmla="*/ 11 h 192"/>
                  <a:gd name="T6" fmla="*/ 0 w 74"/>
                  <a:gd name="T7" fmla="*/ 181 h 192"/>
                  <a:gd name="T8" fmla="*/ 7 w 74"/>
                  <a:gd name="T9" fmla="*/ 192 h 192"/>
                  <a:gd name="T10" fmla="*/ 67 w 74"/>
                  <a:gd name="T11" fmla="*/ 192 h 192"/>
                  <a:gd name="T12" fmla="*/ 74 w 74"/>
                  <a:gd name="T13" fmla="*/ 181 h 192"/>
                  <a:gd name="T14" fmla="*/ 74 w 74"/>
                  <a:gd name="T15" fmla="*/ 11 h 192"/>
                  <a:gd name="T16" fmla="*/ 67 w 74"/>
                  <a:gd name="T1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192">
                    <a:moveTo>
                      <a:pt x="6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5"/>
                      <a:pt x="0" y="11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7"/>
                      <a:pt x="3" y="192"/>
                      <a:pt x="7" y="192"/>
                    </a:cubicBezTo>
                    <a:cubicBezTo>
                      <a:pt x="67" y="192"/>
                      <a:pt x="67" y="192"/>
                      <a:pt x="67" y="192"/>
                    </a:cubicBezTo>
                    <a:cubicBezTo>
                      <a:pt x="71" y="192"/>
                      <a:pt x="74" y="187"/>
                      <a:pt x="74" y="181"/>
                    </a:cubicBezTo>
                    <a:cubicBezTo>
                      <a:pt x="74" y="11"/>
                      <a:pt x="74" y="11"/>
                      <a:pt x="74" y="11"/>
                    </a:cubicBezTo>
                    <a:cubicBezTo>
                      <a:pt x="74" y="5"/>
                      <a:pt x="71" y="0"/>
                      <a:pt x="67" y="0"/>
                    </a:cubicBezTo>
                    <a:close/>
                  </a:path>
                </a:pathLst>
              </a:custGeom>
              <a:solidFill>
                <a:srgbClr val="4D6FAF"/>
              </a:solidFill>
              <a:ln w="9525">
                <a:noFill/>
                <a:round/>
              </a:ln>
            </p:spPr>
            <p:txBody>
              <a:bodyPr vert="horz" wrap="square" lIns="91368" tIns="45684" rIns="91368" bIns="45684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" name="Freeform 18"/>
              <p:cNvSpPr/>
              <p:nvPr/>
            </p:nvSpPr>
            <p:spPr bwMode="auto">
              <a:xfrm>
                <a:off x="4203" y="2000"/>
                <a:ext cx="173" cy="892"/>
              </a:xfrm>
              <a:custGeom>
                <a:avLst/>
                <a:gdLst>
                  <a:gd name="T0" fmla="*/ 67 w 73"/>
                  <a:gd name="T1" fmla="*/ 0 h 376"/>
                  <a:gd name="T2" fmla="*/ 6 w 73"/>
                  <a:gd name="T3" fmla="*/ 0 h 376"/>
                  <a:gd name="T4" fmla="*/ 0 w 73"/>
                  <a:gd name="T5" fmla="*/ 22 h 376"/>
                  <a:gd name="T6" fmla="*/ 0 w 73"/>
                  <a:gd name="T7" fmla="*/ 354 h 376"/>
                  <a:gd name="T8" fmla="*/ 6 w 73"/>
                  <a:gd name="T9" fmla="*/ 376 h 376"/>
                  <a:gd name="T10" fmla="*/ 67 w 73"/>
                  <a:gd name="T11" fmla="*/ 376 h 376"/>
                  <a:gd name="T12" fmla="*/ 73 w 73"/>
                  <a:gd name="T13" fmla="*/ 354 h 376"/>
                  <a:gd name="T14" fmla="*/ 73 w 73"/>
                  <a:gd name="T15" fmla="*/ 22 h 376"/>
                  <a:gd name="T16" fmla="*/ 67 w 73"/>
                  <a:gd name="T17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376">
                    <a:moveTo>
                      <a:pt x="6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0"/>
                      <a:pt x="0" y="22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66"/>
                      <a:pt x="3" y="376"/>
                      <a:pt x="6" y="376"/>
                    </a:cubicBezTo>
                    <a:cubicBezTo>
                      <a:pt x="67" y="376"/>
                      <a:pt x="67" y="376"/>
                      <a:pt x="67" y="376"/>
                    </a:cubicBezTo>
                    <a:cubicBezTo>
                      <a:pt x="71" y="376"/>
                      <a:pt x="73" y="366"/>
                      <a:pt x="73" y="354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3" y="10"/>
                      <a:pt x="71" y="0"/>
                      <a:pt x="67" y="0"/>
                    </a:cubicBezTo>
                    <a:close/>
                  </a:path>
                </a:pathLst>
              </a:custGeom>
              <a:solidFill>
                <a:srgbClr val="4D6FAF"/>
              </a:solidFill>
              <a:ln w="9525">
                <a:noFill/>
                <a:round/>
              </a:ln>
            </p:spPr>
            <p:txBody>
              <a:bodyPr vert="horz" wrap="square" lIns="91368" tIns="45684" rIns="91368" bIns="45684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" name="Freeform 19"/>
              <p:cNvSpPr/>
              <p:nvPr/>
            </p:nvSpPr>
            <p:spPr bwMode="auto">
              <a:xfrm>
                <a:off x="3296" y="1432"/>
                <a:ext cx="1088" cy="1119"/>
              </a:xfrm>
              <a:custGeom>
                <a:avLst/>
                <a:gdLst>
                  <a:gd name="T0" fmla="*/ 771 w 1088"/>
                  <a:gd name="T1" fmla="*/ 257 h 1119"/>
                  <a:gd name="T2" fmla="*/ 833 w 1088"/>
                  <a:gd name="T3" fmla="*/ 295 h 1119"/>
                  <a:gd name="T4" fmla="*/ 379 w 1088"/>
                  <a:gd name="T5" fmla="*/ 986 h 1119"/>
                  <a:gd name="T6" fmla="*/ 103 w 1088"/>
                  <a:gd name="T7" fmla="*/ 841 h 1119"/>
                  <a:gd name="T8" fmla="*/ 0 w 1088"/>
                  <a:gd name="T9" fmla="*/ 960 h 1119"/>
                  <a:gd name="T10" fmla="*/ 79 w 1088"/>
                  <a:gd name="T11" fmla="*/ 1028 h 1119"/>
                  <a:gd name="T12" fmla="*/ 127 w 1088"/>
                  <a:gd name="T13" fmla="*/ 969 h 1119"/>
                  <a:gd name="T14" fmla="*/ 414 w 1088"/>
                  <a:gd name="T15" fmla="*/ 1119 h 1119"/>
                  <a:gd name="T16" fmla="*/ 919 w 1088"/>
                  <a:gd name="T17" fmla="*/ 352 h 1119"/>
                  <a:gd name="T18" fmla="*/ 983 w 1088"/>
                  <a:gd name="T19" fmla="*/ 392 h 1119"/>
                  <a:gd name="T20" fmla="*/ 1035 w 1088"/>
                  <a:gd name="T21" fmla="*/ 197 h 1119"/>
                  <a:gd name="T22" fmla="*/ 1088 w 1088"/>
                  <a:gd name="T23" fmla="*/ 0 h 1119"/>
                  <a:gd name="T24" fmla="*/ 928 w 1088"/>
                  <a:gd name="T25" fmla="*/ 129 h 1119"/>
                  <a:gd name="T26" fmla="*/ 771 w 1088"/>
                  <a:gd name="T27" fmla="*/ 257 h 1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8" h="1119">
                    <a:moveTo>
                      <a:pt x="771" y="257"/>
                    </a:moveTo>
                    <a:lnTo>
                      <a:pt x="833" y="295"/>
                    </a:lnTo>
                    <a:lnTo>
                      <a:pt x="379" y="986"/>
                    </a:lnTo>
                    <a:lnTo>
                      <a:pt x="103" y="841"/>
                    </a:lnTo>
                    <a:lnTo>
                      <a:pt x="0" y="960"/>
                    </a:lnTo>
                    <a:lnTo>
                      <a:pt x="79" y="1028"/>
                    </a:lnTo>
                    <a:lnTo>
                      <a:pt x="127" y="969"/>
                    </a:lnTo>
                    <a:lnTo>
                      <a:pt x="414" y="1119"/>
                    </a:lnTo>
                    <a:lnTo>
                      <a:pt x="919" y="352"/>
                    </a:lnTo>
                    <a:lnTo>
                      <a:pt x="983" y="392"/>
                    </a:lnTo>
                    <a:lnTo>
                      <a:pt x="1035" y="197"/>
                    </a:lnTo>
                    <a:lnTo>
                      <a:pt x="1088" y="0"/>
                    </a:lnTo>
                    <a:lnTo>
                      <a:pt x="928" y="129"/>
                    </a:lnTo>
                    <a:lnTo>
                      <a:pt x="771" y="257"/>
                    </a:lnTo>
                    <a:close/>
                  </a:path>
                </a:pathLst>
              </a:custGeom>
              <a:solidFill>
                <a:srgbClr val="4D6FAF"/>
              </a:solidFill>
              <a:ln w="9525">
                <a:noFill/>
                <a:round/>
              </a:ln>
            </p:spPr>
            <p:txBody>
              <a:bodyPr vert="horz" wrap="square" lIns="91368" tIns="45684" rIns="91368" bIns="45684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" name="Freeform 6"/>
            <p:cNvSpPr/>
            <p:nvPr/>
          </p:nvSpPr>
          <p:spPr bwMode="auto">
            <a:xfrm rot="20700000">
              <a:off x="5961370" y="4129808"/>
              <a:ext cx="961606" cy="742798"/>
            </a:xfrm>
            <a:custGeom>
              <a:avLst/>
              <a:gdLst>
                <a:gd name="T0" fmla="*/ 24 w 392"/>
                <a:gd name="T1" fmla="*/ 38 h 303"/>
                <a:gd name="T2" fmla="*/ 1 w 392"/>
                <a:gd name="T3" fmla="*/ 274 h 303"/>
                <a:gd name="T4" fmla="*/ 18 w 392"/>
                <a:gd name="T5" fmla="*/ 290 h 303"/>
                <a:gd name="T6" fmla="*/ 378 w 392"/>
                <a:gd name="T7" fmla="*/ 253 h 303"/>
                <a:gd name="T8" fmla="*/ 387 w 392"/>
                <a:gd name="T9" fmla="*/ 235 h 303"/>
                <a:gd name="T10" fmla="*/ 305 w 392"/>
                <a:gd name="T11" fmla="*/ 8 h 303"/>
                <a:gd name="T12" fmla="*/ 292 w 392"/>
                <a:gd name="T13" fmla="*/ 2 h 303"/>
                <a:gd name="T14" fmla="*/ 41 w 392"/>
                <a:gd name="T15" fmla="*/ 25 h 303"/>
                <a:gd name="T16" fmla="*/ 24 w 392"/>
                <a:gd name="T17" fmla="*/ 3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2" h="303">
                  <a:moveTo>
                    <a:pt x="24" y="38"/>
                  </a:moveTo>
                  <a:cubicBezTo>
                    <a:pt x="1" y="274"/>
                    <a:pt x="1" y="274"/>
                    <a:pt x="1" y="274"/>
                  </a:cubicBezTo>
                  <a:cubicBezTo>
                    <a:pt x="0" y="289"/>
                    <a:pt x="8" y="289"/>
                    <a:pt x="18" y="290"/>
                  </a:cubicBezTo>
                  <a:cubicBezTo>
                    <a:pt x="86" y="296"/>
                    <a:pt x="227" y="303"/>
                    <a:pt x="378" y="253"/>
                  </a:cubicBezTo>
                  <a:cubicBezTo>
                    <a:pt x="392" y="248"/>
                    <a:pt x="387" y="235"/>
                    <a:pt x="387" y="235"/>
                  </a:cubicBezTo>
                  <a:cubicBezTo>
                    <a:pt x="305" y="8"/>
                    <a:pt x="305" y="8"/>
                    <a:pt x="305" y="8"/>
                  </a:cubicBezTo>
                  <a:cubicBezTo>
                    <a:pt x="304" y="4"/>
                    <a:pt x="301" y="0"/>
                    <a:pt x="292" y="2"/>
                  </a:cubicBezTo>
                  <a:cubicBezTo>
                    <a:pt x="195" y="28"/>
                    <a:pt x="97" y="28"/>
                    <a:pt x="41" y="25"/>
                  </a:cubicBezTo>
                  <a:cubicBezTo>
                    <a:pt x="27" y="24"/>
                    <a:pt x="25" y="28"/>
                    <a:pt x="24" y="38"/>
                  </a:cubicBezTo>
                  <a:close/>
                </a:path>
              </a:pathLst>
            </a:cu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5993267" y="4297346"/>
              <a:ext cx="807511" cy="52197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04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7"/>
            <p:cNvSpPr/>
            <p:nvPr/>
          </p:nvSpPr>
          <p:spPr bwMode="auto">
            <a:xfrm rot="20700000">
              <a:off x="6801183" y="3471284"/>
              <a:ext cx="983200" cy="916981"/>
            </a:xfrm>
            <a:custGeom>
              <a:avLst/>
              <a:gdLst>
                <a:gd name="T0" fmla="*/ 387 w 401"/>
                <a:gd name="T1" fmla="*/ 147 h 374"/>
                <a:gd name="T2" fmla="*/ 206 w 401"/>
                <a:gd name="T3" fmla="*/ 8 h 374"/>
                <a:gd name="T4" fmla="*/ 184 w 401"/>
                <a:gd name="T5" fmla="*/ 10 h 374"/>
                <a:gd name="T6" fmla="*/ 14 w 401"/>
                <a:gd name="T7" fmla="*/ 132 h 374"/>
                <a:gd name="T8" fmla="*/ 5 w 401"/>
                <a:gd name="T9" fmla="*/ 157 h 374"/>
                <a:gd name="T10" fmla="*/ 107 w 401"/>
                <a:gd name="T11" fmla="*/ 364 h 374"/>
                <a:gd name="T12" fmla="*/ 134 w 401"/>
                <a:gd name="T13" fmla="*/ 369 h 374"/>
                <a:gd name="T14" fmla="*/ 368 w 401"/>
                <a:gd name="T15" fmla="*/ 202 h 374"/>
                <a:gd name="T16" fmla="*/ 391 w 401"/>
                <a:gd name="T17" fmla="*/ 178 h 374"/>
                <a:gd name="T18" fmla="*/ 387 w 401"/>
                <a:gd name="T19" fmla="*/ 147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1" h="374">
                  <a:moveTo>
                    <a:pt x="387" y="147"/>
                  </a:moveTo>
                  <a:cubicBezTo>
                    <a:pt x="206" y="8"/>
                    <a:pt x="206" y="8"/>
                    <a:pt x="206" y="8"/>
                  </a:cubicBezTo>
                  <a:cubicBezTo>
                    <a:pt x="200" y="4"/>
                    <a:pt x="193" y="0"/>
                    <a:pt x="184" y="10"/>
                  </a:cubicBezTo>
                  <a:cubicBezTo>
                    <a:pt x="130" y="66"/>
                    <a:pt x="74" y="102"/>
                    <a:pt x="14" y="132"/>
                  </a:cubicBezTo>
                  <a:cubicBezTo>
                    <a:pt x="0" y="140"/>
                    <a:pt x="0" y="145"/>
                    <a:pt x="5" y="157"/>
                  </a:cubicBezTo>
                  <a:cubicBezTo>
                    <a:pt x="107" y="364"/>
                    <a:pt x="107" y="364"/>
                    <a:pt x="107" y="364"/>
                  </a:cubicBezTo>
                  <a:cubicBezTo>
                    <a:pt x="110" y="371"/>
                    <a:pt x="120" y="374"/>
                    <a:pt x="134" y="369"/>
                  </a:cubicBezTo>
                  <a:cubicBezTo>
                    <a:pt x="224" y="330"/>
                    <a:pt x="301" y="270"/>
                    <a:pt x="368" y="202"/>
                  </a:cubicBezTo>
                  <a:cubicBezTo>
                    <a:pt x="376" y="194"/>
                    <a:pt x="383" y="186"/>
                    <a:pt x="391" y="178"/>
                  </a:cubicBezTo>
                  <a:cubicBezTo>
                    <a:pt x="401" y="166"/>
                    <a:pt x="398" y="156"/>
                    <a:pt x="387" y="147"/>
                  </a:cubicBezTo>
                  <a:close/>
                </a:path>
              </a:pathLst>
            </a:custGeom>
            <a:solidFill>
              <a:srgbClr val="283C9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black">
                    <a:lumMod val="65000"/>
                    <a:lumOff val="35000"/>
                  </a:prst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863380" y="3687593"/>
              <a:ext cx="807511" cy="52197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05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5" name="Freeform 5"/>
            <p:cNvSpPr/>
            <p:nvPr/>
          </p:nvSpPr>
          <p:spPr bwMode="auto">
            <a:xfrm rot="20700000">
              <a:off x="6982351" y="1658454"/>
              <a:ext cx="1245195" cy="1822447"/>
            </a:xfrm>
            <a:custGeom>
              <a:avLst/>
              <a:gdLst>
                <a:gd name="T0" fmla="*/ 400 w 508"/>
                <a:gd name="T1" fmla="*/ 472 h 743"/>
                <a:gd name="T2" fmla="*/ 489 w 508"/>
                <a:gd name="T3" fmla="*/ 491 h 743"/>
                <a:gd name="T4" fmla="*/ 503 w 508"/>
                <a:gd name="T5" fmla="*/ 477 h 743"/>
                <a:gd name="T6" fmla="*/ 430 w 508"/>
                <a:gd name="T7" fmla="*/ 246 h 743"/>
                <a:gd name="T8" fmla="*/ 359 w 508"/>
                <a:gd name="T9" fmla="*/ 23 h 743"/>
                <a:gd name="T10" fmla="*/ 330 w 508"/>
                <a:gd name="T11" fmla="*/ 19 h 743"/>
                <a:gd name="T12" fmla="*/ 174 w 508"/>
                <a:gd name="T13" fmla="*/ 190 h 743"/>
                <a:gd name="T14" fmla="*/ 13 w 508"/>
                <a:gd name="T15" fmla="*/ 365 h 743"/>
                <a:gd name="T16" fmla="*/ 16 w 508"/>
                <a:gd name="T17" fmla="*/ 387 h 743"/>
                <a:gd name="T18" fmla="*/ 125 w 508"/>
                <a:gd name="T19" fmla="*/ 411 h 743"/>
                <a:gd name="T20" fmla="*/ 55 w 508"/>
                <a:gd name="T21" fmla="*/ 607 h 743"/>
                <a:gd name="T22" fmla="*/ 62 w 508"/>
                <a:gd name="T23" fmla="*/ 630 h 743"/>
                <a:gd name="T24" fmla="*/ 266 w 508"/>
                <a:gd name="T25" fmla="*/ 734 h 743"/>
                <a:gd name="T26" fmla="*/ 294 w 508"/>
                <a:gd name="T27" fmla="*/ 726 h 743"/>
                <a:gd name="T28" fmla="*/ 382 w 508"/>
                <a:gd name="T29" fmla="*/ 483 h 743"/>
                <a:gd name="T30" fmla="*/ 385 w 508"/>
                <a:gd name="T31" fmla="*/ 469 h 743"/>
                <a:gd name="T32" fmla="*/ 400 w 508"/>
                <a:gd name="T33" fmla="*/ 47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8" h="743">
                  <a:moveTo>
                    <a:pt x="400" y="472"/>
                  </a:moveTo>
                  <a:cubicBezTo>
                    <a:pt x="489" y="491"/>
                    <a:pt x="489" y="491"/>
                    <a:pt x="489" y="491"/>
                  </a:cubicBezTo>
                  <a:cubicBezTo>
                    <a:pt x="506" y="496"/>
                    <a:pt x="508" y="494"/>
                    <a:pt x="503" y="477"/>
                  </a:cubicBezTo>
                  <a:cubicBezTo>
                    <a:pt x="430" y="246"/>
                    <a:pt x="430" y="246"/>
                    <a:pt x="430" y="246"/>
                  </a:cubicBezTo>
                  <a:cubicBezTo>
                    <a:pt x="359" y="23"/>
                    <a:pt x="359" y="23"/>
                    <a:pt x="359" y="23"/>
                  </a:cubicBezTo>
                  <a:cubicBezTo>
                    <a:pt x="352" y="0"/>
                    <a:pt x="338" y="9"/>
                    <a:pt x="330" y="19"/>
                  </a:cubicBezTo>
                  <a:cubicBezTo>
                    <a:pt x="174" y="190"/>
                    <a:pt x="174" y="190"/>
                    <a:pt x="174" y="190"/>
                  </a:cubicBezTo>
                  <a:cubicBezTo>
                    <a:pt x="13" y="365"/>
                    <a:pt x="13" y="365"/>
                    <a:pt x="13" y="365"/>
                  </a:cubicBezTo>
                  <a:cubicBezTo>
                    <a:pt x="0" y="378"/>
                    <a:pt x="2" y="385"/>
                    <a:pt x="16" y="387"/>
                  </a:cubicBezTo>
                  <a:cubicBezTo>
                    <a:pt x="125" y="411"/>
                    <a:pt x="125" y="411"/>
                    <a:pt x="125" y="411"/>
                  </a:cubicBezTo>
                  <a:cubicBezTo>
                    <a:pt x="109" y="485"/>
                    <a:pt x="84" y="553"/>
                    <a:pt x="55" y="607"/>
                  </a:cubicBezTo>
                  <a:cubicBezTo>
                    <a:pt x="50" y="618"/>
                    <a:pt x="53" y="623"/>
                    <a:pt x="62" y="630"/>
                  </a:cubicBezTo>
                  <a:cubicBezTo>
                    <a:pt x="266" y="734"/>
                    <a:pt x="266" y="734"/>
                    <a:pt x="266" y="734"/>
                  </a:cubicBezTo>
                  <a:cubicBezTo>
                    <a:pt x="282" y="741"/>
                    <a:pt x="285" y="743"/>
                    <a:pt x="294" y="726"/>
                  </a:cubicBezTo>
                  <a:cubicBezTo>
                    <a:pt x="333" y="650"/>
                    <a:pt x="362" y="573"/>
                    <a:pt x="382" y="483"/>
                  </a:cubicBezTo>
                  <a:cubicBezTo>
                    <a:pt x="385" y="469"/>
                    <a:pt x="385" y="469"/>
                    <a:pt x="385" y="469"/>
                  </a:cubicBezTo>
                  <a:lnTo>
                    <a:pt x="400" y="472"/>
                  </a:lnTo>
                  <a:close/>
                </a:path>
              </a:pathLst>
            </a:cu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7267137" y="2410832"/>
              <a:ext cx="807511" cy="52197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06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7" name="Freeform 9"/>
            <p:cNvSpPr/>
            <p:nvPr/>
          </p:nvSpPr>
          <p:spPr bwMode="auto">
            <a:xfrm rot="20700000">
              <a:off x="4773675" y="964141"/>
              <a:ext cx="958728" cy="745677"/>
            </a:xfrm>
            <a:custGeom>
              <a:avLst/>
              <a:gdLst>
                <a:gd name="T0" fmla="*/ 373 w 391"/>
                <a:gd name="T1" fmla="*/ 260 h 304"/>
                <a:gd name="T2" fmla="*/ 390 w 391"/>
                <a:gd name="T3" fmla="*/ 24 h 304"/>
                <a:gd name="T4" fmla="*/ 373 w 391"/>
                <a:gd name="T5" fmla="*/ 8 h 304"/>
                <a:gd name="T6" fmla="*/ 14 w 391"/>
                <a:gd name="T7" fmla="*/ 53 h 304"/>
                <a:gd name="T8" fmla="*/ 6 w 391"/>
                <a:gd name="T9" fmla="*/ 71 h 304"/>
                <a:gd name="T10" fmla="*/ 92 w 391"/>
                <a:gd name="T11" fmla="*/ 297 h 304"/>
                <a:gd name="T12" fmla="*/ 105 w 391"/>
                <a:gd name="T13" fmla="*/ 302 h 304"/>
                <a:gd name="T14" fmla="*/ 357 w 391"/>
                <a:gd name="T15" fmla="*/ 273 h 304"/>
                <a:gd name="T16" fmla="*/ 373 w 391"/>
                <a:gd name="T17" fmla="*/ 26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1" h="304">
                  <a:moveTo>
                    <a:pt x="373" y="260"/>
                  </a:moveTo>
                  <a:cubicBezTo>
                    <a:pt x="390" y="24"/>
                    <a:pt x="390" y="24"/>
                    <a:pt x="390" y="24"/>
                  </a:cubicBezTo>
                  <a:cubicBezTo>
                    <a:pt x="391" y="9"/>
                    <a:pt x="384" y="9"/>
                    <a:pt x="373" y="8"/>
                  </a:cubicBezTo>
                  <a:cubicBezTo>
                    <a:pt x="305" y="3"/>
                    <a:pt x="164" y="0"/>
                    <a:pt x="14" y="53"/>
                  </a:cubicBezTo>
                  <a:cubicBezTo>
                    <a:pt x="0" y="58"/>
                    <a:pt x="6" y="71"/>
                    <a:pt x="6" y="71"/>
                  </a:cubicBezTo>
                  <a:cubicBezTo>
                    <a:pt x="92" y="297"/>
                    <a:pt x="92" y="297"/>
                    <a:pt x="92" y="297"/>
                  </a:cubicBezTo>
                  <a:cubicBezTo>
                    <a:pt x="94" y="301"/>
                    <a:pt x="97" y="304"/>
                    <a:pt x="105" y="302"/>
                  </a:cubicBezTo>
                  <a:cubicBezTo>
                    <a:pt x="203" y="274"/>
                    <a:pt x="300" y="271"/>
                    <a:pt x="357" y="273"/>
                  </a:cubicBezTo>
                  <a:cubicBezTo>
                    <a:pt x="370" y="274"/>
                    <a:pt x="372" y="270"/>
                    <a:pt x="373" y="260"/>
                  </a:cubicBezTo>
                  <a:close/>
                </a:path>
              </a:pathLst>
            </a:custGeom>
            <a:solidFill>
              <a:srgbClr val="283C9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898891" y="1049739"/>
              <a:ext cx="807512" cy="52197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01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10"/>
            <p:cNvSpPr/>
            <p:nvPr/>
          </p:nvSpPr>
          <p:spPr bwMode="auto">
            <a:xfrm rot="20700000">
              <a:off x="3930360" y="1459285"/>
              <a:ext cx="986080" cy="921300"/>
            </a:xfrm>
            <a:custGeom>
              <a:avLst/>
              <a:gdLst>
                <a:gd name="T0" fmla="*/ 14 w 402"/>
                <a:gd name="T1" fmla="*/ 233 h 376"/>
                <a:gd name="T2" fmla="*/ 198 w 402"/>
                <a:gd name="T3" fmla="*/ 367 h 376"/>
                <a:gd name="T4" fmla="*/ 221 w 402"/>
                <a:gd name="T5" fmla="*/ 366 h 376"/>
                <a:gd name="T6" fmla="*/ 387 w 402"/>
                <a:gd name="T7" fmla="*/ 239 h 376"/>
                <a:gd name="T8" fmla="*/ 396 w 402"/>
                <a:gd name="T9" fmla="*/ 214 h 376"/>
                <a:gd name="T10" fmla="*/ 290 w 402"/>
                <a:gd name="T11" fmla="*/ 10 h 376"/>
                <a:gd name="T12" fmla="*/ 263 w 402"/>
                <a:gd name="T13" fmla="*/ 6 h 376"/>
                <a:gd name="T14" fmla="*/ 32 w 402"/>
                <a:gd name="T15" fmla="*/ 178 h 376"/>
                <a:gd name="T16" fmla="*/ 10 w 402"/>
                <a:gd name="T17" fmla="*/ 202 h 376"/>
                <a:gd name="T18" fmla="*/ 14 w 402"/>
                <a:gd name="T19" fmla="*/ 233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2" h="376">
                  <a:moveTo>
                    <a:pt x="14" y="233"/>
                  </a:moveTo>
                  <a:cubicBezTo>
                    <a:pt x="198" y="367"/>
                    <a:pt x="198" y="367"/>
                    <a:pt x="198" y="367"/>
                  </a:cubicBezTo>
                  <a:cubicBezTo>
                    <a:pt x="204" y="372"/>
                    <a:pt x="212" y="376"/>
                    <a:pt x="221" y="366"/>
                  </a:cubicBezTo>
                  <a:cubicBezTo>
                    <a:pt x="273" y="309"/>
                    <a:pt x="329" y="271"/>
                    <a:pt x="387" y="239"/>
                  </a:cubicBezTo>
                  <a:cubicBezTo>
                    <a:pt x="401" y="232"/>
                    <a:pt x="402" y="226"/>
                    <a:pt x="396" y="214"/>
                  </a:cubicBezTo>
                  <a:cubicBezTo>
                    <a:pt x="290" y="10"/>
                    <a:pt x="290" y="10"/>
                    <a:pt x="290" y="10"/>
                  </a:cubicBezTo>
                  <a:cubicBezTo>
                    <a:pt x="286" y="3"/>
                    <a:pt x="276" y="0"/>
                    <a:pt x="263" y="6"/>
                  </a:cubicBezTo>
                  <a:cubicBezTo>
                    <a:pt x="174" y="47"/>
                    <a:pt x="98" y="108"/>
                    <a:pt x="32" y="178"/>
                  </a:cubicBezTo>
                  <a:cubicBezTo>
                    <a:pt x="25" y="186"/>
                    <a:pt x="17" y="194"/>
                    <a:pt x="10" y="202"/>
                  </a:cubicBezTo>
                  <a:cubicBezTo>
                    <a:pt x="0" y="214"/>
                    <a:pt x="3" y="225"/>
                    <a:pt x="14" y="233"/>
                  </a:cubicBezTo>
                  <a:close/>
                </a:path>
              </a:pathLst>
            </a:cu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4049589" y="1684737"/>
              <a:ext cx="807513" cy="52197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02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31" name="Freeform 11"/>
            <p:cNvSpPr/>
            <p:nvPr/>
          </p:nvSpPr>
          <p:spPr bwMode="auto">
            <a:xfrm rot="20700000">
              <a:off x="3593242" y="2399505"/>
              <a:ext cx="1258151" cy="1828205"/>
            </a:xfrm>
            <a:custGeom>
              <a:avLst/>
              <a:gdLst>
                <a:gd name="T0" fmla="*/ 109 w 513"/>
                <a:gd name="T1" fmla="*/ 277 h 745"/>
                <a:gd name="T2" fmla="*/ 19 w 513"/>
                <a:gd name="T3" fmla="*/ 262 h 745"/>
                <a:gd name="T4" fmla="*/ 5 w 513"/>
                <a:gd name="T5" fmla="*/ 277 h 745"/>
                <a:gd name="T6" fmla="*/ 92 w 513"/>
                <a:gd name="T7" fmla="*/ 504 h 745"/>
                <a:gd name="T8" fmla="*/ 175 w 513"/>
                <a:gd name="T9" fmla="*/ 722 h 745"/>
                <a:gd name="T10" fmla="*/ 204 w 513"/>
                <a:gd name="T11" fmla="*/ 725 h 745"/>
                <a:gd name="T12" fmla="*/ 351 w 513"/>
                <a:gd name="T13" fmla="*/ 546 h 745"/>
                <a:gd name="T14" fmla="*/ 500 w 513"/>
                <a:gd name="T15" fmla="*/ 362 h 745"/>
                <a:gd name="T16" fmla="*/ 497 w 513"/>
                <a:gd name="T17" fmla="*/ 339 h 745"/>
                <a:gd name="T18" fmla="*/ 387 w 513"/>
                <a:gd name="T19" fmla="*/ 321 h 745"/>
                <a:gd name="T20" fmla="*/ 445 w 513"/>
                <a:gd name="T21" fmla="*/ 122 h 745"/>
                <a:gd name="T22" fmla="*/ 437 w 513"/>
                <a:gd name="T23" fmla="*/ 100 h 745"/>
                <a:gd name="T24" fmla="*/ 227 w 513"/>
                <a:gd name="T25" fmla="*/ 8 h 745"/>
                <a:gd name="T26" fmla="*/ 200 w 513"/>
                <a:gd name="T27" fmla="*/ 17 h 745"/>
                <a:gd name="T28" fmla="*/ 126 w 513"/>
                <a:gd name="T29" fmla="*/ 264 h 745"/>
                <a:gd name="T30" fmla="*/ 124 w 513"/>
                <a:gd name="T31" fmla="*/ 279 h 745"/>
                <a:gd name="T32" fmla="*/ 109 w 513"/>
                <a:gd name="T33" fmla="*/ 277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3" h="745">
                  <a:moveTo>
                    <a:pt x="109" y="277"/>
                  </a:moveTo>
                  <a:cubicBezTo>
                    <a:pt x="19" y="262"/>
                    <a:pt x="19" y="262"/>
                    <a:pt x="19" y="262"/>
                  </a:cubicBezTo>
                  <a:cubicBezTo>
                    <a:pt x="1" y="259"/>
                    <a:pt x="0" y="261"/>
                    <a:pt x="5" y="277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175" y="722"/>
                    <a:pt x="175" y="722"/>
                    <a:pt x="175" y="722"/>
                  </a:cubicBezTo>
                  <a:cubicBezTo>
                    <a:pt x="184" y="745"/>
                    <a:pt x="197" y="735"/>
                    <a:pt x="204" y="725"/>
                  </a:cubicBezTo>
                  <a:cubicBezTo>
                    <a:pt x="351" y="546"/>
                    <a:pt x="351" y="546"/>
                    <a:pt x="351" y="546"/>
                  </a:cubicBezTo>
                  <a:cubicBezTo>
                    <a:pt x="500" y="362"/>
                    <a:pt x="500" y="362"/>
                    <a:pt x="500" y="362"/>
                  </a:cubicBezTo>
                  <a:cubicBezTo>
                    <a:pt x="513" y="347"/>
                    <a:pt x="511" y="341"/>
                    <a:pt x="497" y="339"/>
                  </a:cubicBezTo>
                  <a:cubicBezTo>
                    <a:pt x="387" y="321"/>
                    <a:pt x="387" y="321"/>
                    <a:pt x="387" y="321"/>
                  </a:cubicBezTo>
                  <a:cubicBezTo>
                    <a:pt x="398" y="247"/>
                    <a:pt x="420" y="178"/>
                    <a:pt x="445" y="122"/>
                  </a:cubicBezTo>
                  <a:cubicBezTo>
                    <a:pt x="450" y="111"/>
                    <a:pt x="447" y="106"/>
                    <a:pt x="437" y="100"/>
                  </a:cubicBezTo>
                  <a:cubicBezTo>
                    <a:pt x="227" y="8"/>
                    <a:pt x="227" y="8"/>
                    <a:pt x="227" y="8"/>
                  </a:cubicBezTo>
                  <a:cubicBezTo>
                    <a:pt x="211" y="1"/>
                    <a:pt x="208" y="0"/>
                    <a:pt x="200" y="17"/>
                  </a:cubicBezTo>
                  <a:cubicBezTo>
                    <a:pt x="165" y="95"/>
                    <a:pt x="141" y="174"/>
                    <a:pt x="126" y="264"/>
                  </a:cubicBezTo>
                  <a:cubicBezTo>
                    <a:pt x="124" y="279"/>
                    <a:pt x="124" y="279"/>
                    <a:pt x="124" y="279"/>
                  </a:cubicBezTo>
                  <a:lnTo>
                    <a:pt x="109" y="277"/>
                  </a:lnTo>
                  <a:close/>
                </a:path>
              </a:pathLst>
            </a:custGeom>
            <a:solidFill>
              <a:srgbClr val="283C9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black">
                    <a:lumMod val="65000"/>
                    <a:lumOff val="35000"/>
                  </a:prst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3774571" y="3154018"/>
              <a:ext cx="807514" cy="52197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Arial" panose="020B0604020202020204" pitchFamily="34" charset="0"/>
                </a:rPr>
                <a:t>03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Arial" panose="020B0604020202020204" pitchFamily="34" charset="0"/>
              </a:endParaRPr>
            </a:p>
          </p:txBody>
        </p:sp>
        <p:sp>
          <p:nvSpPr>
            <p:cNvPr id="33" name="文本框 125"/>
            <p:cNvSpPr txBox="1"/>
            <p:nvPr/>
          </p:nvSpPr>
          <p:spPr>
            <a:xfrm>
              <a:off x="9014095" y="914586"/>
              <a:ext cx="2974474" cy="172258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 dirty="0">
                  <a:solidFill>
                    <a:srgbClr val="C00000"/>
                  </a:solidFill>
                  <a:ea typeface="思源黑体" panose="020B0500000000000000" pitchFamily="34" charset="-122"/>
                  <a:sym typeface="Arial" panose="020B0604020202020204" pitchFamily="34" charset="0"/>
                </a:rPr>
                <a:t>资源使用监控与优化</a:t>
              </a:r>
              <a:endParaRPr lang="en-US" altLang="zh-CN" sz="2000" b="1" dirty="0">
                <a:solidFill>
                  <a:srgbClr val="C00000"/>
                </a:solidFill>
                <a:ea typeface="思源黑体" panose="020B0500000000000000" pitchFamily="34" charset="-122"/>
                <a:sym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Arial" panose="020B0604020202020204" pitchFamily="34" charset="0"/>
                </a:rPr>
                <a:t>对资源使用情况进行持续监控，确保资源的高效利用，避免浪费。同时，根据使用情况进行优化调整，提高资源利用效率。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Arial" panose="020B0604020202020204" pitchFamily="34" charset="0"/>
              </a:endParaRPr>
            </a:p>
          </p:txBody>
        </p:sp>
        <p:sp>
          <p:nvSpPr>
            <p:cNvPr id="34" name="文本框 126"/>
            <p:cNvSpPr txBox="1"/>
            <p:nvPr/>
          </p:nvSpPr>
          <p:spPr>
            <a:xfrm>
              <a:off x="9023515" y="2809108"/>
              <a:ext cx="2987256" cy="142250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ea typeface="思源黑体" panose="020B0500000000000000" pitchFamily="34" charset="-122"/>
                  <a:sym typeface="Arial" panose="020B0604020202020204" pitchFamily="34" charset="0"/>
                </a:rPr>
                <a:t>资源调配与整合</a:t>
              </a:r>
              <a:endParaRPr lang="en-US" altLang="zh-CN" sz="2000" b="1" dirty="0">
                <a:solidFill>
                  <a:srgbClr val="C00000"/>
                </a:solidFill>
                <a:ea typeface="思源黑体" panose="020B0500000000000000" pitchFamily="34" charset="-122"/>
                <a:sym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Arial" panose="020B0604020202020204" pitchFamily="34" charset="0"/>
                </a:rPr>
                <a:t>建立灵活的资源调配机制，确保团队在需要时能够获得足够的资源支持，实现业务目标。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Arial" panose="020B0604020202020204" pitchFamily="34" charset="0"/>
              </a:endParaRPr>
            </a:p>
          </p:txBody>
        </p:sp>
        <p:sp>
          <p:nvSpPr>
            <p:cNvPr id="35" name="文本框 127"/>
            <p:cNvSpPr txBox="1"/>
            <p:nvPr/>
          </p:nvSpPr>
          <p:spPr>
            <a:xfrm>
              <a:off x="8894442" y="4223276"/>
              <a:ext cx="2816310" cy="13124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C00000"/>
                  </a:solidFill>
                  <a:ea typeface="思源黑体" panose="020B0500000000000000" pitchFamily="34" charset="-122"/>
                  <a:sym typeface="Arial" panose="020B0604020202020204" pitchFamily="34" charset="0"/>
                </a:rPr>
                <a:t>明确资源需求</a:t>
              </a:r>
              <a:endParaRPr lang="en-US" altLang="zh-CN" sz="2000" b="1" dirty="0">
                <a:solidFill>
                  <a:srgbClr val="C00000"/>
                </a:solidFill>
                <a:ea typeface="思源黑体" panose="020B0500000000000000" pitchFamily="34" charset="-122"/>
                <a:sym typeface="Arial" panose="020B0604020202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Arial" panose="020B0604020202020204" pitchFamily="34" charset="0"/>
                </a:rPr>
                <a:t>团队需定期评估自身资源需求，包括人力、物力、财力等方面，确保资源分配与业务目标相匹配。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Arial" panose="020B0604020202020204" pitchFamily="34" charset="0"/>
              </a:endParaRPr>
            </a:p>
          </p:txBody>
        </p:sp>
        <p:sp>
          <p:nvSpPr>
            <p:cNvPr id="36" name="文本框 128"/>
            <p:cNvSpPr txBox="1"/>
            <p:nvPr/>
          </p:nvSpPr>
          <p:spPr>
            <a:xfrm>
              <a:off x="604203" y="680830"/>
              <a:ext cx="2741895" cy="13124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 dirty="0">
                  <a:solidFill>
                    <a:srgbClr val="283C9F"/>
                  </a:solidFill>
                  <a:ea typeface="思源黑体" panose="020B0500000000000000" pitchFamily="34" charset="-122"/>
                </a:rPr>
                <a:t>数据驱动决策</a:t>
              </a:r>
              <a:endParaRPr lang="en-US" altLang="zh-CN" sz="2000" b="1" dirty="0">
                <a:solidFill>
                  <a:srgbClr val="283C9F"/>
                </a:solidFill>
                <a:ea typeface="思源黑体" panose="020B0500000000000000" pitchFamily="34" charset="-122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定期收集和分析营销活动数据，包括用户反馈、转化率、流量来源等，以数据为依据进行方案调整。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Arial" panose="020B0604020202020204" pitchFamily="34" charset="0"/>
              </a:endParaRPr>
            </a:p>
          </p:txBody>
        </p:sp>
        <p:sp>
          <p:nvSpPr>
            <p:cNvPr id="37" name="文本框 129"/>
            <p:cNvSpPr txBox="1"/>
            <p:nvPr/>
          </p:nvSpPr>
          <p:spPr>
            <a:xfrm>
              <a:off x="628397" y="1961719"/>
              <a:ext cx="2741894" cy="13124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 dirty="0">
                  <a:solidFill>
                    <a:srgbClr val="283C9F"/>
                  </a:solidFill>
                  <a:ea typeface="思源黑体" panose="020B0500000000000000" pitchFamily="34" charset="-122"/>
                </a:rPr>
                <a:t>快速响应市场变化</a:t>
              </a:r>
              <a:endParaRPr lang="en-US" altLang="zh-CN" sz="2000" b="1" dirty="0">
                <a:solidFill>
                  <a:srgbClr val="283C9F"/>
                </a:solidFill>
                <a:ea typeface="思源黑体" panose="020B0500000000000000" pitchFamily="34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Arial" panose="020B0604020202020204" pitchFamily="34" charset="0"/>
                </a:rPr>
                <a:t>密切关注市场动态和竞争态势，及时调整营销策略，确保与市场需求保持同步。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Arial" panose="020B0604020202020204" pitchFamily="34" charset="0"/>
              </a:endParaRPr>
            </a:p>
          </p:txBody>
        </p:sp>
        <p:sp>
          <p:nvSpPr>
            <p:cNvPr id="38" name="文本框 130"/>
            <p:cNvSpPr txBox="1"/>
            <p:nvPr/>
          </p:nvSpPr>
          <p:spPr>
            <a:xfrm>
              <a:off x="703824" y="3351187"/>
              <a:ext cx="2500556" cy="13124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b="1" dirty="0">
                  <a:solidFill>
                    <a:srgbClr val="283C9F"/>
                  </a:solidFill>
                  <a:ea typeface="思源黑体" panose="020B0500000000000000" pitchFamily="34" charset="-122"/>
                  <a:sym typeface="Arial" panose="020B0604020202020204" pitchFamily="34" charset="0"/>
                </a:rPr>
                <a:t>团队协作与沟通</a:t>
              </a:r>
              <a:endParaRPr lang="en-US" altLang="zh-CN" sz="2000" b="1" dirty="0">
                <a:solidFill>
                  <a:srgbClr val="283C9F"/>
                </a:solidFill>
                <a:ea typeface="思源黑体" panose="020B0500000000000000" pitchFamily="34" charset="-122"/>
                <a:sym typeface="Arial" panose="020B0604020202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鼓励团队成员之间保持密切沟通，共同研讨营销方案，集思广益，推动方案不断优化。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 flipH="1">
            <a:off x="8913416" y="913765"/>
            <a:ext cx="1958975" cy="82550"/>
            <a:chOff x="1214568" y="328489"/>
            <a:chExt cx="3433632" cy="144660"/>
          </a:xfrm>
        </p:grpSpPr>
        <p:sp>
          <p:nvSpPr>
            <p:cNvPr id="49" name="椭圆 4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1" name="矩形: 圆角 50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52" name="矩形 51"/>
          <p:cNvSpPr/>
          <p:nvPr/>
        </p:nvSpPr>
        <p:spPr>
          <a:xfrm>
            <a:off x="3428405" y="683851"/>
            <a:ext cx="533479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营销方案迭代与资源支持机制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1319213" y="923290"/>
            <a:ext cx="1958975" cy="82550"/>
            <a:chOff x="1214568" y="328489"/>
            <a:chExt cx="3433632" cy="144660"/>
          </a:xfrm>
        </p:grpSpPr>
        <p:sp>
          <p:nvSpPr>
            <p:cNvPr id="54" name="椭圆 53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6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58" name="矩形 57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13" name="文本框 12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864697" y="683851"/>
            <a:ext cx="2462213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招聘外籍翻译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22149" y="2025428"/>
            <a:ext cx="3635526" cy="42617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针对销售部对外工作需要大量翻译、形象沟通对接及西方审美外籍翻译的需求，当前岗位缺乏满足这些条件的正式人员，确实给业务工作的开展带来了不小的阻碍。招聘外籍翻译不仅是解决业务中核心问题的关键，也是确保业务正常运转的重要前提和保证。</a:t>
            </a:r>
            <a:endParaRPr lang="en-US" altLang="zh-CN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流利地进行语言沟通，确保销售部在与客户、合作伙伴交流时能够准确传达信息。</a:t>
            </a:r>
            <a:endParaRPr lang="zh-CN" altLang="en-US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具备丰富的文化背景知识和西方审美观念，这有助于销售部在形象沟通对接方面更加得心应手</a:t>
            </a:r>
            <a:endParaRPr lang="en-US" altLang="zh-CN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为销售部提供西方市场的行业趋势、竞争对手分析等信息，帮助销售部更好地把握市场机会，制定有效的销售策略。</a:t>
            </a:r>
            <a:endParaRPr lang="zh-CN" altLang="en-US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05776" y="1258729"/>
            <a:ext cx="2390444" cy="735472"/>
            <a:chOff x="472410" y="1677075"/>
            <a:chExt cx="2390444" cy="735472"/>
          </a:xfrm>
        </p:grpSpPr>
        <p:sp>
          <p:nvSpPr>
            <p:cNvPr id="6" name="文本框 5"/>
            <p:cNvSpPr txBox="1"/>
            <p:nvPr/>
          </p:nvSpPr>
          <p:spPr>
            <a:xfrm>
              <a:off x="472410" y="1677075"/>
              <a:ext cx="23904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 kern="5700">
                  <a:gradFill flip="none" rotWithShape="1">
                    <a:gsLst>
                      <a:gs pos="0">
                        <a:srgbClr val="FCF3E8"/>
                      </a:gs>
                      <a:gs pos="100000">
                        <a:srgbClr val="BD8052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2000" b="1" kern="1200" dirty="0">
                  <a:solidFill>
                    <a:srgbClr val="C00000"/>
                  </a:solidFill>
                  <a:latin typeface="+mn-lt"/>
                  <a:ea typeface="思源黑体" panose="020B0500000000000000" pitchFamily="34" charset="-122"/>
                </a:rPr>
                <a:t>招聘外籍翻译</a:t>
              </a:r>
              <a:endParaRPr lang="en-US" altLang="zh-CN" sz="2000" b="1" kern="1200" dirty="0">
                <a:solidFill>
                  <a:srgbClr val="C00000"/>
                </a:solidFill>
                <a:latin typeface="+mn-lt"/>
                <a:ea typeface="思源黑体" panose="020B0500000000000000" pitchFamily="34" charset="-122"/>
              </a:endParaRPr>
            </a:p>
            <a:p>
              <a:r>
                <a:rPr lang="zh-CN" altLang="en-US" sz="2000" b="1" kern="1200" dirty="0">
                  <a:solidFill>
                    <a:srgbClr val="C00000"/>
                  </a:solidFill>
                  <a:latin typeface="+mn-lt"/>
                  <a:ea typeface="思源黑体" panose="020B0500000000000000" pitchFamily="34" charset="-122"/>
                </a:rPr>
                <a:t>解决业务核心问题</a:t>
              </a:r>
              <a:endParaRPr lang="zh-CN" altLang="en-US" sz="2000" b="1" kern="1200" dirty="0">
                <a:solidFill>
                  <a:srgbClr val="C00000"/>
                </a:solidFill>
                <a:latin typeface="+mn-lt"/>
                <a:ea typeface="思源黑体" panose="020B0500000000000000" pitchFamily="34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577132" y="2412547"/>
              <a:ext cx="1121288" cy="0"/>
            </a:xfrm>
            <a:prstGeom prst="line">
              <a:avLst/>
            </a:prstGeom>
            <a:ln>
              <a:solidFill>
                <a:srgbClr val="0216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/>
          <p:cNvGrpSpPr/>
          <p:nvPr/>
        </p:nvGrpSpPr>
        <p:grpSpPr>
          <a:xfrm>
            <a:off x="4593670" y="2126979"/>
            <a:ext cx="3687672" cy="1664862"/>
            <a:chOff x="4879960" y="1440221"/>
            <a:chExt cx="3687672" cy="1664862"/>
          </a:xfrm>
        </p:grpSpPr>
        <p:grpSp>
          <p:nvGrpSpPr>
            <p:cNvPr id="23" name="组合 22"/>
            <p:cNvGrpSpPr/>
            <p:nvPr/>
          </p:nvGrpSpPr>
          <p:grpSpPr>
            <a:xfrm>
              <a:off x="6449299" y="1491502"/>
              <a:ext cx="2118333" cy="1613581"/>
              <a:chOff x="6931538" y="1491500"/>
              <a:chExt cx="2118333" cy="1613581"/>
            </a:xfrm>
          </p:grpSpPr>
          <p:sp>
            <p:nvSpPr>
              <p:cNvPr id="31" name="文本框 28"/>
              <p:cNvSpPr txBox="1"/>
              <p:nvPr/>
            </p:nvSpPr>
            <p:spPr>
              <a:xfrm>
                <a:off x="6931538" y="1491500"/>
                <a:ext cx="173937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2800">
                    <a:gradFill>
                      <a:gsLst>
                        <a:gs pos="0">
                          <a:srgbClr val="F9EAA4"/>
                        </a:gs>
                        <a:gs pos="100000">
                          <a:srgbClr val="BC933C"/>
                        </a:gs>
                      </a:gsLst>
                      <a:lin ang="0" scaled="1"/>
                    </a:gradFill>
                    <a:effectLst/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000" b="1" dirty="0">
                    <a:solidFill>
                      <a:srgbClr val="C00000"/>
                    </a:solidFill>
                    <a:latin typeface="+mn-lt"/>
                    <a:ea typeface="思源黑体" panose="020B0500000000000000" pitchFamily="34" charset="-122"/>
                  </a:rPr>
                  <a:t>明确招聘需求</a:t>
                </a:r>
                <a:endParaRPr lang="zh-CN" altLang="en-US" sz="2000" b="1" dirty="0">
                  <a:solidFill>
                    <a:srgbClr val="C00000"/>
                  </a:solidFill>
                  <a:latin typeface="+mn-lt"/>
                  <a:ea typeface="思源黑体" panose="020B0500000000000000" pitchFamily="34" charset="-122"/>
                </a:endParaRPr>
              </a:p>
            </p:txBody>
          </p:sp>
          <p:sp>
            <p:nvSpPr>
              <p:cNvPr id="32" name="文本框 29"/>
              <p:cNvSpPr txBox="1"/>
              <p:nvPr/>
            </p:nvSpPr>
            <p:spPr>
              <a:xfrm>
                <a:off x="6931538" y="1994199"/>
                <a:ext cx="2118333" cy="1110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CN" altLang="en-US" sz="13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Roboto Regular"/>
                    <a:ea typeface="思源黑体 CN Regular"/>
                  </a:rPr>
                  <a:t>明确岗位的具体职责和要求，包括语言能力、文化背景、审美观念等方面的要求</a:t>
                </a:r>
                <a:endParaRPr lang="en-US" altLang="zh-CN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endParaRPr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35"/>
            <a:stretch>
              <a:fillRect/>
            </a:stretch>
          </p:blipFill>
          <p:spPr>
            <a:xfrm>
              <a:off x="4879960" y="1440221"/>
              <a:ext cx="1429668" cy="1355998"/>
            </a:xfrm>
            <a:prstGeom prst="ellipse">
              <a:avLst/>
            </a:prstGeom>
            <a:ln>
              <a:solidFill>
                <a:srgbClr val="BC0208"/>
              </a:solidFill>
            </a:ln>
          </p:spPr>
        </p:pic>
      </p:grpSp>
      <p:grpSp>
        <p:nvGrpSpPr>
          <p:cNvPr id="56" name="组合 55"/>
          <p:cNvGrpSpPr/>
          <p:nvPr/>
        </p:nvGrpSpPr>
        <p:grpSpPr>
          <a:xfrm>
            <a:off x="8351656" y="2126979"/>
            <a:ext cx="3798649" cy="1831306"/>
            <a:chOff x="4768983" y="4985114"/>
            <a:chExt cx="3798649" cy="1831306"/>
          </a:xfrm>
        </p:grpSpPr>
        <p:grpSp>
          <p:nvGrpSpPr>
            <p:cNvPr id="34" name="组合 33"/>
            <p:cNvGrpSpPr/>
            <p:nvPr/>
          </p:nvGrpSpPr>
          <p:grpSpPr>
            <a:xfrm>
              <a:off x="6449299" y="5015505"/>
              <a:ext cx="2118333" cy="1800915"/>
              <a:chOff x="6931538" y="1564237"/>
              <a:chExt cx="2118333" cy="1800915"/>
            </a:xfrm>
          </p:grpSpPr>
          <p:sp>
            <p:nvSpPr>
              <p:cNvPr id="42" name="文本框 47"/>
              <p:cNvSpPr txBox="1"/>
              <p:nvPr/>
            </p:nvSpPr>
            <p:spPr>
              <a:xfrm>
                <a:off x="6931538" y="1564237"/>
                <a:ext cx="173937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2800">
                    <a:gradFill>
                      <a:gsLst>
                        <a:gs pos="0">
                          <a:srgbClr val="F9EAA4"/>
                        </a:gs>
                        <a:gs pos="100000">
                          <a:srgbClr val="BC933C"/>
                        </a:gs>
                      </a:gsLst>
                      <a:lin ang="0" scaled="1"/>
                    </a:gradFill>
                    <a:effectLst/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000" b="1" dirty="0">
                    <a:solidFill>
                      <a:srgbClr val="C00000"/>
                    </a:solidFill>
                    <a:latin typeface="+mn-lt"/>
                    <a:ea typeface="思源黑体" panose="020B0500000000000000" pitchFamily="34" charset="-122"/>
                  </a:rPr>
                  <a:t>拓展招聘渠道</a:t>
                </a:r>
                <a:endParaRPr lang="zh-CN" altLang="en-US" sz="2000" b="1" dirty="0">
                  <a:solidFill>
                    <a:srgbClr val="C00000"/>
                  </a:solidFill>
                  <a:latin typeface="+mn-lt"/>
                  <a:ea typeface="思源黑体" panose="020B0500000000000000" pitchFamily="34" charset="-122"/>
                </a:endParaRPr>
              </a:p>
            </p:txBody>
          </p:sp>
          <p:sp>
            <p:nvSpPr>
              <p:cNvPr id="43" name="文本框 48"/>
              <p:cNvSpPr txBox="1"/>
              <p:nvPr/>
            </p:nvSpPr>
            <p:spPr>
              <a:xfrm>
                <a:off x="6931538" y="1994199"/>
                <a:ext cx="2118333" cy="1370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CN" altLang="en-US" sz="13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Roboto Regular"/>
                    <a:ea typeface="思源黑体 CN Regular"/>
                  </a:rPr>
                  <a:t>可以通过招聘网站、社交媒体、行业协会等渠道发布招聘信息，积极寻找具备相关背景和经验的外籍翻译</a:t>
                </a:r>
                <a:endParaRPr lang="en-US" altLang="zh-CN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endParaRPr>
              </a:p>
            </p:txBody>
          </p:sp>
        </p:grpSp>
        <p:pic>
          <p:nvPicPr>
            <p:cNvPr id="36" name="图片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659"/>
            <a:stretch>
              <a:fillRect/>
            </a:stretch>
          </p:blipFill>
          <p:spPr>
            <a:xfrm>
              <a:off x="4768983" y="4985114"/>
              <a:ext cx="1470331" cy="1336531"/>
            </a:xfrm>
            <a:prstGeom prst="ellipse">
              <a:avLst/>
            </a:prstGeom>
            <a:ln>
              <a:solidFill>
                <a:srgbClr val="BC0208"/>
              </a:solidFill>
            </a:ln>
          </p:spPr>
        </p:pic>
      </p:grpSp>
      <p:grpSp>
        <p:nvGrpSpPr>
          <p:cNvPr id="57" name="组合 56"/>
          <p:cNvGrpSpPr/>
          <p:nvPr/>
        </p:nvGrpSpPr>
        <p:grpSpPr>
          <a:xfrm>
            <a:off x="4593670" y="4195886"/>
            <a:ext cx="3687672" cy="1872607"/>
            <a:chOff x="4809646" y="3218180"/>
            <a:chExt cx="3687672" cy="1872607"/>
          </a:xfrm>
        </p:grpSpPr>
        <p:grpSp>
          <p:nvGrpSpPr>
            <p:cNvPr id="45" name="组合 44"/>
            <p:cNvGrpSpPr/>
            <p:nvPr/>
          </p:nvGrpSpPr>
          <p:grpSpPr>
            <a:xfrm>
              <a:off x="6449299" y="3289872"/>
              <a:ext cx="2048019" cy="1800915"/>
              <a:chOff x="6931538" y="1564237"/>
              <a:chExt cx="2048019" cy="1800915"/>
            </a:xfrm>
          </p:grpSpPr>
          <p:sp>
            <p:nvSpPr>
              <p:cNvPr id="53" name="文本框 44"/>
              <p:cNvSpPr txBox="1"/>
              <p:nvPr/>
            </p:nvSpPr>
            <p:spPr>
              <a:xfrm>
                <a:off x="6931538" y="1564237"/>
                <a:ext cx="173937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2800">
                    <a:gradFill>
                      <a:gsLst>
                        <a:gs pos="0">
                          <a:srgbClr val="F9EAA4"/>
                        </a:gs>
                        <a:gs pos="100000">
                          <a:srgbClr val="BC933C"/>
                        </a:gs>
                      </a:gsLst>
                      <a:lin ang="0" scaled="1"/>
                    </a:gradFill>
                    <a:effectLst/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000" b="1" dirty="0">
                    <a:solidFill>
                      <a:srgbClr val="283C9F"/>
                    </a:solidFill>
                    <a:latin typeface="+mn-lt"/>
                    <a:ea typeface="思源黑体" panose="020B0500000000000000" pitchFamily="34" charset="-122"/>
                  </a:rPr>
                  <a:t>加强面试评估</a:t>
                </a:r>
                <a:endParaRPr lang="zh-CN" altLang="en-US" sz="2000" b="1" dirty="0">
                  <a:solidFill>
                    <a:srgbClr val="283C9F"/>
                  </a:solidFill>
                  <a:latin typeface="+mn-lt"/>
                  <a:ea typeface="思源黑体" panose="020B0500000000000000" pitchFamily="34" charset="-122"/>
                </a:endParaRPr>
              </a:p>
            </p:txBody>
          </p:sp>
          <p:sp>
            <p:nvSpPr>
              <p:cNvPr id="54" name="文本框 45"/>
              <p:cNvSpPr txBox="1"/>
              <p:nvPr/>
            </p:nvSpPr>
            <p:spPr>
              <a:xfrm>
                <a:off x="6931538" y="1994199"/>
                <a:ext cx="2048019" cy="1370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30000"/>
                  </a:lnSpc>
                </a:pPr>
                <a:r>
                  <a:rPr lang="zh-CN" altLang="en-US" sz="13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Roboto Regular"/>
                    <a:ea typeface="思源黑体 CN Regular"/>
                  </a:rPr>
                  <a:t>在面试过程中，要注重对候选人语言能力、沟通能力、文化背景等方面的评估，确保他们能够满足销售部的需求</a:t>
                </a:r>
                <a:endParaRPr lang="en-US" altLang="zh-CN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endParaRPr>
              </a:p>
            </p:txBody>
          </p:sp>
        </p:grpSp>
        <p:pic>
          <p:nvPicPr>
            <p:cNvPr id="47" name="图片 4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601"/>
            <a:stretch>
              <a:fillRect/>
            </a:stretch>
          </p:blipFill>
          <p:spPr>
            <a:xfrm>
              <a:off x="4809646" y="3218180"/>
              <a:ext cx="1429669" cy="1334908"/>
            </a:xfrm>
            <a:prstGeom prst="ellipse">
              <a:avLst/>
            </a:prstGeom>
            <a:ln>
              <a:solidFill>
                <a:srgbClr val="002A73"/>
              </a:solidFill>
            </a:ln>
          </p:spPr>
        </p:pic>
      </p:grpSp>
      <p:grpSp>
        <p:nvGrpSpPr>
          <p:cNvPr id="60" name="组合 59"/>
          <p:cNvGrpSpPr/>
          <p:nvPr/>
        </p:nvGrpSpPr>
        <p:grpSpPr>
          <a:xfrm>
            <a:off x="9920995" y="4269859"/>
            <a:ext cx="2118333" cy="1800915"/>
            <a:chOff x="6931538" y="1564237"/>
            <a:chExt cx="2118333" cy="1800915"/>
          </a:xfrm>
        </p:grpSpPr>
        <p:sp>
          <p:nvSpPr>
            <p:cNvPr id="62" name="文本框 44"/>
            <p:cNvSpPr txBox="1"/>
            <p:nvPr/>
          </p:nvSpPr>
          <p:spPr>
            <a:xfrm>
              <a:off x="6931538" y="1564237"/>
              <a:ext cx="204801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0">
                        <a:srgbClr val="F9EAA4"/>
                      </a:gs>
                      <a:gs pos="100000">
                        <a:srgbClr val="BC933C"/>
                      </a:gs>
                    </a:gsLst>
                    <a:lin ang="0" scaled="1"/>
                  </a:gradFill>
                  <a:effectLst/>
                  <a:latin typeface="+mj-ea"/>
                  <a:ea typeface="+mj-ea"/>
                </a:defRPr>
              </a:lvl1pPr>
            </a:lstStyle>
            <a:p>
              <a:r>
                <a:rPr lang="zh-CN" altLang="en-US" sz="2000" b="1" dirty="0">
                  <a:solidFill>
                    <a:srgbClr val="283C9F"/>
                  </a:solidFill>
                  <a:latin typeface="+mn-lt"/>
                  <a:ea typeface="思源黑体" panose="020B0500000000000000" pitchFamily="34" charset="-122"/>
                </a:rPr>
                <a:t>提供培训和支持</a:t>
              </a:r>
              <a:endParaRPr lang="zh-CN" altLang="en-US" sz="2000" b="1" dirty="0">
                <a:solidFill>
                  <a:srgbClr val="283C9F"/>
                </a:solidFill>
                <a:latin typeface="+mn-lt"/>
                <a:ea typeface="思源黑体" panose="020B0500000000000000" pitchFamily="34" charset="-122"/>
              </a:endParaRPr>
            </a:p>
          </p:txBody>
        </p:sp>
        <p:sp>
          <p:nvSpPr>
            <p:cNvPr id="63" name="文本框 45"/>
            <p:cNvSpPr txBox="1"/>
            <p:nvPr/>
          </p:nvSpPr>
          <p:spPr>
            <a:xfrm>
              <a:off x="6931538" y="1994199"/>
              <a:ext cx="2118333" cy="1370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</a:pPr>
              <a:r>
                <a:rPr lang="zh-CN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</a:rPr>
                <a:t>对于新招聘的外籍翻译，可以提供相关的培训和支持，帮助他们更好地融入团队，提高工作效率和质量</a:t>
              </a:r>
              <a:endParaRPr lang="en-US" altLang="zh-CN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endParaRPr>
            </a:p>
          </p:txBody>
        </p:sp>
      </p:grpSp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0" b="9750"/>
          <a:stretch>
            <a:fillRect/>
          </a:stretch>
        </p:blipFill>
        <p:spPr>
          <a:xfrm>
            <a:off x="8281342" y="4198167"/>
            <a:ext cx="1429669" cy="1334908"/>
          </a:xfrm>
          <a:prstGeom prst="ellipse">
            <a:avLst/>
          </a:prstGeom>
          <a:ln>
            <a:solidFill>
              <a:srgbClr val="002A73"/>
            </a:solidFill>
          </a:ln>
        </p:spPr>
      </p:pic>
      <p:grpSp>
        <p:nvGrpSpPr>
          <p:cNvPr id="64" name="组合 63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65" name="矩形 64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全面转型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9" name="文本框 8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54328" y="683851"/>
            <a:ext cx="328295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开放股权激励计划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1150041" y="1623700"/>
            <a:ext cx="3698614" cy="47686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zh-CN" altLang="en-US" sz="2400" dirty="0">
                <a:solidFill>
                  <a:srgbClr val="283C9F"/>
                </a:solidFill>
                <a:latin typeface="思源黑体 CN Bold"/>
                <a:ea typeface="思源黑体 CN Bold"/>
              </a:rPr>
              <a:t>股权激励计划</a:t>
            </a:r>
            <a:endParaRPr lang="zh-CN" altLang="en-US" sz="2400" dirty="0">
              <a:solidFill>
                <a:srgbClr val="283C9F"/>
              </a:solidFill>
              <a:latin typeface="思源黑体 CN Bold"/>
              <a:ea typeface="思源黑体 CN Bold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217817" y="2241550"/>
            <a:ext cx="844843" cy="0"/>
          </a:xfrm>
          <a:prstGeom prst="line">
            <a:avLst/>
          </a:prstGeom>
          <a:ln w="19050">
            <a:solidFill>
              <a:srgbClr val="283C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1150041" y="2371295"/>
            <a:ext cx="4422438" cy="12609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股权激励计划是公司为了回馈员工、激发员工工作热情、提高员工归属感而设立的一项重要福利制度。通过持有公司股权，员工将有机会分享公司未来的增值收益，实现个人与公司的共同发展。</a:t>
            </a:r>
            <a:endParaRPr lang="zh-CN" altLang="en-US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466688" y="4120876"/>
            <a:ext cx="0" cy="2166802"/>
          </a:xfrm>
          <a:prstGeom prst="line">
            <a:avLst/>
          </a:prstGeom>
          <a:ln w="19050">
            <a:solidFill>
              <a:srgbClr val="BC02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367317" y="4269889"/>
            <a:ext cx="2364011" cy="4185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</a:rPr>
              <a:t>参与资格与条件</a:t>
            </a:r>
            <a:endParaRPr lang="zh-CN" altLang="en-US" sz="2000" b="1" dirty="0">
              <a:solidFill>
                <a:srgbClr val="283C9F"/>
              </a:solidFill>
              <a:ea typeface="思源黑体" panose="020B05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29614" y="4781168"/>
            <a:ext cx="3319462" cy="13709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本次股权激励计划面向全体在职员工开放，只要您在公司工作满一定期限并符合相关规定，即可申请参与。我们鼓励所有员工积极参与，共同为公司的未来发展贡献力量。</a:t>
            </a:r>
            <a:endParaRPr lang="zh-CN" altLang="en-US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640239" y="4544937"/>
            <a:ext cx="778555" cy="6142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sz="3200" b="1" dirty="0">
                <a:solidFill>
                  <a:srgbClr val="BC0208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01</a:t>
            </a:r>
            <a:endParaRPr lang="zh-CN" altLang="en-US" sz="3200" b="1" dirty="0">
              <a:solidFill>
                <a:srgbClr val="BC0208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324438" y="4120876"/>
            <a:ext cx="0" cy="2166802"/>
          </a:xfrm>
          <a:prstGeom prst="line">
            <a:avLst/>
          </a:prstGeom>
          <a:ln w="19050">
            <a:solidFill>
              <a:srgbClr val="283C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7225067" y="4269889"/>
            <a:ext cx="3281758" cy="4131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zh-CN" altLang="en-US" sz="2000" b="1" dirty="0">
                <a:solidFill>
                  <a:srgbClr val="283C9F"/>
                </a:solidFill>
                <a:ea typeface="思源黑体" panose="020B0500000000000000" pitchFamily="34" charset="-122"/>
              </a:rPr>
              <a:t>季度优秀员工期股申请</a:t>
            </a:r>
            <a:endParaRPr lang="zh-CN" altLang="en-US" sz="2000" b="1" dirty="0">
              <a:solidFill>
                <a:srgbClr val="283C9F"/>
              </a:solidFill>
              <a:ea typeface="思源黑体" panose="020B0500000000000000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225067" y="4781168"/>
            <a:ext cx="3319462" cy="16310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为表彰在工作中表现突出的员工，我们特别为季度优秀员工提供了申请期股的机会。每季度评选出的优秀员工，在满足一定条件下，可向公司申请购买一定数量的期股。期股的具体购买数量、价格及行使时间等将根据公司实际情况和市场环境进行确定。</a:t>
            </a:r>
            <a:endParaRPr lang="zh-CN" altLang="en-US" sz="13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497988" y="4544937"/>
            <a:ext cx="778555" cy="6142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sz="3200" b="1" dirty="0">
                <a:solidFill>
                  <a:srgbClr val="002A73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02</a:t>
            </a:r>
            <a:endParaRPr lang="zh-CN" altLang="en-US" sz="3200" b="1" dirty="0">
              <a:solidFill>
                <a:srgbClr val="002A73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8"/>
          <a:stretch>
            <a:fillRect/>
          </a:stretch>
        </p:blipFill>
        <p:spPr>
          <a:xfrm>
            <a:off x="6096000" y="1623700"/>
            <a:ext cx="4331482" cy="2127955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27" name="矩形 26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股权激励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29" name="文本框 28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0" r="8" b="1408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图形"/>
          <p:cNvSpPr/>
          <p:nvPr/>
        </p:nvSpPr>
        <p:spPr>
          <a:xfrm rot="10800000">
            <a:off x="-24130" y="-7620"/>
            <a:ext cx="12240260" cy="6865620"/>
          </a:xfrm>
          <a:prstGeom prst="rect">
            <a:avLst/>
          </a:prstGeom>
          <a:gradFill>
            <a:gsLst>
              <a:gs pos="40000">
                <a:srgbClr val="0C3089"/>
              </a:gs>
              <a:gs pos="26000">
                <a:srgbClr val="0A2F7D">
                  <a:alpha val="90000"/>
                </a:srgbClr>
              </a:gs>
              <a:gs pos="0">
                <a:srgbClr val="A762BB"/>
              </a:gs>
              <a:gs pos="90000">
                <a:srgbClr val="1332AE">
                  <a:alpha val="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sp>
        <p:nvSpPr>
          <p:cNvPr id="12" name="图形"/>
          <p:cNvSpPr txBox="1"/>
          <p:nvPr/>
        </p:nvSpPr>
        <p:spPr>
          <a:xfrm>
            <a:off x="3890010" y="2969780"/>
            <a:ext cx="81419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6000" dirty="0">
                <a:ln w="15875">
                  <a:noFill/>
                </a:ln>
                <a:gradFill>
                  <a:gsLst>
                    <a:gs pos="0">
                      <a:srgbClr val="F0EEC2"/>
                    </a:gs>
                    <a:gs pos="100000">
                      <a:srgbClr val="DFDA7F"/>
                    </a:gs>
                  </a:gsLst>
                  <a:lin ang="16200000" scaled="0"/>
                </a:gra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2024</a:t>
            </a:r>
            <a:r>
              <a:rPr lang="zh-CN" altLang="en-US" sz="6000" dirty="0">
                <a:ln w="15875">
                  <a:noFill/>
                </a:ln>
                <a:gradFill>
                  <a:gsLst>
                    <a:gs pos="0">
                      <a:srgbClr val="F0EEC2"/>
                    </a:gs>
                    <a:gs pos="100000">
                      <a:srgbClr val="DFDA7F"/>
                    </a:gs>
                  </a:gsLst>
                  <a:lin ang="16200000" scaled="0"/>
                </a:gra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年度运营计划纲要</a:t>
            </a:r>
            <a:endParaRPr lang="zh-CN" altLang="en-US" sz="6000" dirty="0">
              <a:ln w="15875">
                <a:noFill/>
              </a:ln>
              <a:gradFill>
                <a:gsLst>
                  <a:gs pos="0">
                    <a:srgbClr val="F0EEC2"/>
                  </a:gs>
                  <a:gs pos="100000">
                    <a:srgbClr val="DFDA7F"/>
                  </a:gs>
                </a:gsLst>
                <a:lin ang="16200000" scaled="0"/>
              </a:gra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sp>
        <p:nvSpPr>
          <p:cNvPr id="13" name="图形"/>
          <p:cNvSpPr txBox="1"/>
          <p:nvPr/>
        </p:nvSpPr>
        <p:spPr>
          <a:xfrm>
            <a:off x="4720590" y="2298066"/>
            <a:ext cx="6731000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dirty="0">
                <a:ln w="15875">
                  <a:noFill/>
                </a:ln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步履不停</a:t>
            </a:r>
            <a:r>
              <a:rPr lang="en-US" altLang="zh-CN" sz="3200" dirty="0">
                <a:ln w="15875">
                  <a:noFill/>
                </a:ln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·</a:t>
            </a:r>
            <a:r>
              <a:rPr lang="zh-CN" altLang="en-US" sz="3200" dirty="0">
                <a:ln w="15875">
                  <a:noFill/>
                </a:ln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日落星野</a:t>
            </a:r>
            <a:endParaRPr lang="zh-CN" altLang="en-US" sz="3200" dirty="0">
              <a:ln w="15875">
                <a:noFill/>
              </a:ln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21" name="图形"/>
          <p:cNvGrpSpPr/>
          <p:nvPr/>
        </p:nvGrpSpPr>
        <p:grpSpPr>
          <a:xfrm>
            <a:off x="620712" y="6055360"/>
            <a:ext cx="1602105" cy="123190"/>
            <a:chOff x="2301" y="7416"/>
            <a:chExt cx="3123" cy="240"/>
          </a:xfrm>
          <a:gradFill>
            <a:gsLst>
              <a:gs pos="0">
                <a:srgbClr val="DFDA7F"/>
              </a:gs>
              <a:gs pos="100000">
                <a:srgbClr val="F0EEC2"/>
              </a:gs>
            </a:gsLst>
            <a:lin ang="2700000" scaled="0"/>
          </a:gradFill>
        </p:grpSpPr>
        <p:sp>
          <p:nvSpPr>
            <p:cNvPr id="22" name="图形"/>
            <p:cNvSpPr/>
            <p:nvPr/>
          </p:nvSpPr>
          <p:spPr>
            <a:xfrm rot="5400000">
              <a:off x="2286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4" name="图形"/>
            <p:cNvSpPr/>
            <p:nvPr/>
          </p:nvSpPr>
          <p:spPr>
            <a:xfrm rot="5400000">
              <a:off x="2995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5" name="图形"/>
            <p:cNvSpPr/>
            <p:nvPr/>
          </p:nvSpPr>
          <p:spPr>
            <a:xfrm rot="5400000">
              <a:off x="3705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6" name="图形"/>
            <p:cNvSpPr/>
            <p:nvPr/>
          </p:nvSpPr>
          <p:spPr>
            <a:xfrm rot="5400000">
              <a:off x="4414" y="7443"/>
              <a:ext cx="217" cy="18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57" name="图形"/>
            <p:cNvSpPr/>
            <p:nvPr/>
          </p:nvSpPr>
          <p:spPr>
            <a:xfrm>
              <a:off x="5184" y="7416"/>
              <a:ext cx="240" cy="2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2" name="图形"/>
          <p:cNvSpPr/>
          <p:nvPr/>
        </p:nvSpPr>
        <p:spPr>
          <a:xfrm>
            <a:off x="7626927" y="4979670"/>
            <a:ext cx="1790123" cy="4318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汇报人：</a:t>
            </a:r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XXX</a:t>
            </a:r>
            <a:endParaRPr lang="zh-CN" altLang="en-US" sz="12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sp>
        <p:nvSpPr>
          <p:cNvPr id="3" name="图形"/>
          <p:cNvSpPr/>
          <p:nvPr/>
        </p:nvSpPr>
        <p:spPr>
          <a:xfrm>
            <a:off x="9795510" y="4967605"/>
            <a:ext cx="1656080" cy="431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2024</a:t>
            </a:r>
            <a:r>
              <a:rPr lang="zh-CN" altLang="en-US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年</a:t>
            </a:r>
            <a:r>
              <a:rPr lang="en-US" altLang="zh-CN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2</a:t>
            </a:r>
            <a:r>
              <a:rPr lang="zh-CN" altLang="en-US" sz="12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月</a:t>
            </a:r>
            <a:endParaRPr lang="en-US" altLang="zh-CN" sz="12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117" name="文本框 116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chemeClr val="bg1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chemeClr val="bg1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18" name="图片 117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5" name="椭圆 4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4462582" y="683851"/>
            <a:ext cx="3266440" cy="4921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更加扁平化的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管理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8" name="椭圆 7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5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53" name="矩形: 圆角 52"/>
          <p:cNvSpPr/>
          <p:nvPr/>
        </p:nvSpPr>
        <p:spPr>
          <a:xfrm>
            <a:off x="4353420" y="1615442"/>
            <a:ext cx="3487810" cy="4621846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87400" dist="1270000" dir="5400000" sx="70000" sy="70000" algn="t" rotWithShape="0">
              <a:srgbClr val="D8D8D8"/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68" name="Freeform 9"/>
          <p:cNvSpPr>
            <a:spLocks noEditPoints="1"/>
          </p:cNvSpPr>
          <p:nvPr/>
        </p:nvSpPr>
        <p:spPr bwMode="auto">
          <a:xfrm>
            <a:off x="6103919" y="4519970"/>
            <a:ext cx="1391274" cy="1384369"/>
          </a:xfrm>
          <a:custGeom>
            <a:avLst/>
            <a:gdLst>
              <a:gd name="T0" fmla="*/ 1373 w 3209"/>
              <a:gd name="T1" fmla="*/ 3042 h 3192"/>
              <a:gd name="T2" fmla="*/ 1419 w 3209"/>
              <a:gd name="T3" fmla="*/ 2712 h 3192"/>
              <a:gd name="T4" fmla="*/ 1454 w 3209"/>
              <a:gd name="T5" fmla="*/ 2443 h 3192"/>
              <a:gd name="T6" fmla="*/ 1479 w 3209"/>
              <a:gd name="T7" fmla="*/ 2216 h 3192"/>
              <a:gd name="T8" fmla="*/ 1433 w 3209"/>
              <a:gd name="T9" fmla="*/ 2008 h 3192"/>
              <a:gd name="T10" fmla="*/ 1767 w 3209"/>
              <a:gd name="T11" fmla="*/ 1988 h 3192"/>
              <a:gd name="T12" fmla="*/ 1751 w 3209"/>
              <a:gd name="T13" fmla="*/ 2116 h 3192"/>
              <a:gd name="T14" fmla="*/ 1749 w 3209"/>
              <a:gd name="T15" fmla="*/ 2310 h 3192"/>
              <a:gd name="T16" fmla="*/ 1776 w 3209"/>
              <a:gd name="T17" fmla="*/ 2575 h 3192"/>
              <a:gd name="T18" fmla="*/ 1821 w 3209"/>
              <a:gd name="T19" fmla="*/ 2905 h 3192"/>
              <a:gd name="T20" fmla="*/ 1848 w 3209"/>
              <a:gd name="T21" fmla="*/ 3153 h 3192"/>
              <a:gd name="T22" fmla="*/ 1906 w 3209"/>
              <a:gd name="T23" fmla="*/ 3021 h 3192"/>
              <a:gd name="T24" fmla="*/ 1977 w 3209"/>
              <a:gd name="T25" fmla="*/ 2769 h 3192"/>
              <a:gd name="T26" fmla="*/ 2036 w 3209"/>
              <a:gd name="T27" fmla="*/ 2553 h 3192"/>
              <a:gd name="T28" fmla="*/ 2096 w 3209"/>
              <a:gd name="T29" fmla="*/ 2339 h 3192"/>
              <a:gd name="T30" fmla="*/ 2155 w 3209"/>
              <a:gd name="T31" fmla="*/ 2116 h 3192"/>
              <a:gd name="T32" fmla="*/ 2214 w 3209"/>
              <a:gd name="T33" fmla="*/ 1905 h 3192"/>
              <a:gd name="T34" fmla="*/ 2278 w 3209"/>
              <a:gd name="T35" fmla="*/ 1849 h 3192"/>
              <a:gd name="T36" fmla="*/ 2664 w 3209"/>
              <a:gd name="T37" fmla="*/ 1998 h 3192"/>
              <a:gd name="T38" fmla="*/ 3007 w 3209"/>
              <a:gd name="T39" fmla="*/ 2159 h 3192"/>
              <a:gd name="T40" fmla="*/ 3138 w 3209"/>
              <a:gd name="T41" fmla="*/ 2387 h 3192"/>
              <a:gd name="T42" fmla="*/ 3173 w 3209"/>
              <a:gd name="T43" fmla="*/ 2729 h 3192"/>
              <a:gd name="T44" fmla="*/ 3188 w 3209"/>
              <a:gd name="T45" fmla="*/ 2924 h 3192"/>
              <a:gd name="T46" fmla="*/ 3062 w 3209"/>
              <a:gd name="T47" fmla="*/ 3191 h 3192"/>
              <a:gd name="T48" fmla="*/ 160 w 3209"/>
              <a:gd name="T49" fmla="*/ 3190 h 3192"/>
              <a:gd name="T50" fmla="*/ 14 w 3209"/>
              <a:gd name="T51" fmla="*/ 2979 h 3192"/>
              <a:gd name="T52" fmla="*/ 33 w 3209"/>
              <a:gd name="T53" fmla="*/ 2780 h 3192"/>
              <a:gd name="T54" fmla="*/ 54 w 3209"/>
              <a:gd name="T55" fmla="*/ 2615 h 3192"/>
              <a:gd name="T56" fmla="*/ 111 w 3209"/>
              <a:gd name="T57" fmla="*/ 2258 h 3192"/>
              <a:gd name="T58" fmla="*/ 527 w 3209"/>
              <a:gd name="T59" fmla="*/ 2008 h 3192"/>
              <a:gd name="T60" fmla="*/ 931 w 3209"/>
              <a:gd name="T61" fmla="*/ 1849 h 3192"/>
              <a:gd name="T62" fmla="*/ 1025 w 3209"/>
              <a:gd name="T63" fmla="*/ 2001 h 3192"/>
              <a:gd name="T64" fmla="*/ 1084 w 3209"/>
              <a:gd name="T65" fmla="*/ 2218 h 3192"/>
              <a:gd name="T66" fmla="*/ 1155 w 3209"/>
              <a:gd name="T67" fmla="*/ 2478 h 3192"/>
              <a:gd name="T68" fmla="*/ 1215 w 3209"/>
              <a:gd name="T69" fmla="*/ 2694 h 3192"/>
              <a:gd name="T70" fmla="*/ 1273 w 3209"/>
              <a:gd name="T71" fmla="*/ 2911 h 3192"/>
              <a:gd name="T72" fmla="*/ 1338 w 3209"/>
              <a:gd name="T73" fmla="*/ 3159 h 3192"/>
              <a:gd name="T74" fmla="*/ 857 w 3209"/>
              <a:gd name="T75" fmla="*/ 800 h 3192"/>
              <a:gd name="T76" fmla="*/ 1004 w 3209"/>
              <a:gd name="T77" fmla="*/ 342 h 3192"/>
              <a:gd name="T78" fmla="*/ 1464 w 3209"/>
              <a:gd name="T79" fmla="*/ 19 h 3192"/>
              <a:gd name="T80" fmla="*/ 1741 w 3209"/>
              <a:gd name="T81" fmla="*/ 17 h 3192"/>
              <a:gd name="T82" fmla="*/ 2159 w 3209"/>
              <a:gd name="T83" fmla="*/ 270 h 3192"/>
              <a:gd name="T84" fmla="*/ 2333 w 3209"/>
              <a:gd name="T85" fmla="*/ 648 h 3192"/>
              <a:gd name="T86" fmla="*/ 2334 w 3209"/>
              <a:gd name="T87" fmla="*/ 976 h 3192"/>
              <a:gd name="T88" fmla="*/ 2229 w 3209"/>
              <a:gd name="T89" fmla="*/ 1284 h 3192"/>
              <a:gd name="T90" fmla="*/ 1793 w 3209"/>
              <a:gd name="T91" fmla="*/ 1675 h 3192"/>
              <a:gd name="T92" fmla="*/ 1266 w 3209"/>
              <a:gd name="T93" fmla="*/ 1599 h 3192"/>
              <a:gd name="T94" fmla="*/ 947 w 3209"/>
              <a:gd name="T95" fmla="*/ 1203 h 3192"/>
              <a:gd name="T96" fmla="*/ 874 w 3209"/>
              <a:gd name="T97" fmla="*/ 942 h 3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209" h="3192">
                <a:moveTo>
                  <a:pt x="1359" y="3176"/>
                </a:moveTo>
                <a:cubicBezTo>
                  <a:pt x="1364" y="3127"/>
                  <a:pt x="1367" y="3085"/>
                  <a:pt x="1373" y="3042"/>
                </a:cubicBezTo>
                <a:cubicBezTo>
                  <a:pt x="1383" y="2969"/>
                  <a:pt x="1395" y="2896"/>
                  <a:pt x="1406" y="2822"/>
                </a:cubicBezTo>
                <a:cubicBezTo>
                  <a:pt x="1411" y="2786"/>
                  <a:pt x="1414" y="2749"/>
                  <a:pt x="1419" y="2712"/>
                </a:cubicBezTo>
                <a:lnTo>
                  <a:pt x="1441" y="2542"/>
                </a:lnTo>
                <a:cubicBezTo>
                  <a:pt x="1446" y="2509"/>
                  <a:pt x="1450" y="2476"/>
                  <a:pt x="1454" y="2443"/>
                </a:cubicBezTo>
                <a:cubicBezTo>
                  <a:pt x="1459" y="2394"/>
                  <a:pt x="1462" y="2344"/>
                  <a:pt x="1468" y="2295"/>
                </a:cubicBezTo>
                <a:cubicBezTo>
                  <a:pt x="1471" y="2268"/>
                  <a:pt x="1476" y="2242"/>
                  <a:pt x="1479" y="2216"/>
                </a:cubicBezTo>
                <a:cubicBezTo>
                  <a:pt x="1484" y="2161"/>
                  <a:pt x="1462" y="2112"/>
                  <a:pt x="1447" y="2062"/>
                </a:cubicBezTo>
                <a:cubicBezTo>
                  <a:pt x="1443" y="2044"/>
                  <a:pt x="1436" y="2026"/>
                  <a:pt x="1433" y="2008"/>
                </a:cubicBezTo>
                <a:cubicBezTo>
                  <a:pt x="1433" y="2002"/>
                  <a:pt x="1444" y="1989"/>
                  <a:pt x="1450" y="1989"/>
                </a:cubicBezTo>
                <a:cubicBezTo>
                  <a:pt x="1556" y="1988"/>
                  <a:pt x="1662" y="1988"/>
                  <a:pt x="1767" y="1988"/>
                </a:cubicBezTo>
                <a:cubicBezTo>
                  <a:pt x="1782" y="1988"/>
                  <a:pt x="1788" y="1992"/>
                  <a:pt x="1782" y="2009"/>
                </a:cubicBezTo>
                <a:cubicBezTo>
                  <a:pt x="1770" y="2044"/>
                  <a:pt x="1761" y="2080"/>
                  <a:pt x="1751" y="2116"/>
                </a:cubicBezTo>
                <a:cubicBezTo>
                  <a:pt x="1747" y="2131"/>
                  <a:pt x="1742" y="2145"/>
                  <a:pt x="1740" y="2160"/>
                </a:cubicBezTo>
                <a:cubicBezTo>
                  <a:pt x="1731" y="2210"/>
                  <a:pt x="1739" y="2260"/>
                  <a:pt x="1749" y="2310"/>
                </a:cubicBezTo>
                <a:cubicBezTo>
                  <a:pt x="1757" y="2345"/>
                  <a:pt x="1759" y="2382"/>
                  <a:pt x="1762" y="2418"/>
                </a:cubicBezTo>
                <a:cubicBezTo>
                  <a:pt x="1767" y="2470"/>
                  <a:pt x="1770" y="2523"/>
                  <a:pt x="1776" y="2575"/>
                </a:cubicBezTo>
                <a:cubicBezTo>
                  <a:pt x="1786" y="2651"/>
                  <a:pt x="1798" y="2727"/>
                  <a:pt x="1809" y="2803"/>
                </a:cubicBezTo>
                <a:cubicBezTo>
                  <a:pt x="1814" y="2837"/>
                  <a:pt x="1818" y="2871"/>
                  <a:pt x="1821" y="2905"/>
                </a:cubicBezTo>
                <a:cubicBezTo>
                  <a:pt x="1827" y="2957"/>
                  <a:pt x="1830" y="3008"/>
                  <a:pt x="1835" y="3059"/>
                </a:cubicBezTo>
                <a:cubicBezTo>
                  <a:pt x="1838" y="3091"/>
                  <a:pt x="1843" y="3122"/>
                  <a:pt x="1848" y="3153"/>
                </a:cubicBezTo>
                <a:cubicBezTo>
                  <a:pt x="1848" y="3159"/>
                  <a:pt x="1856" y="3164"/>
                  <a:pt x="1866" y="3175"/>
                </a:cubicBezTo>
                <a:cubicBezTo>
                  <a:pt x="1881" y="3118"/>
                  <a:pt x="1893" y="3069"/>
                  <a:pt x="1906" y="3021"/>
                </a:cubicBezTo>
                <a:cubicBezTo>
                  <a:pt x="1920" y="2971"/>
                  <a:pt x="1936" y="2922"/>
                  <a:pt x="1950" y="2873"/>
                </a:cubicBezTo>
                <a:cubicBezTo>
                  <a:pt x="1960" y="2839"/>
                  <a:pt x="1968" y="2804"/>
                  <a:pt x="1977" y="2769"/>
                </a:cubicBezTo>
                <a:cubicBezTo>
                  <a:pt x="1988" y="2731"/>
                  <a:pt x="1999" y="2694"/>
                  <a:pt x="2009" y="2656"/>
                </a:cubicBezTo>
                <a:cubicBezTo>
                  <a:pt x="2019" y="2622"/>
                  <a:pt x="2027" y="2587"/>
                  <a:pt x="2036" y="2553"/>
                </a:cubicBezTo>
                <a:cubicBezTo>
                  <a:pt x="2046" y="2516"/>
                  <a:pt x="2057" y="2479"/>
                  <a:pt x="2068" y="2442"/>
                </a:cubicBezTo>
                <a:cubicBezTo>
                  <a:pt x="2077" y="2408"/>
                  <a:pt x="2086" y="2373"/>
                  <a:pt x="2096" y="2339"/>
                </a:cubicBezTo>
                <a:cubicBezTo>
                  <a:pt x="2106" y="2300"/>
                  <a:pt x="2118" y="2262"/>
                  <a:pt x="2128" y="2223"/>
                </a:cubicBezTo>
                <a:cubicBezTo>
                  <a:pt x="2138" y="2187"/>
                  <a:pt x="2146" y="2152"/>
                  <a:pt x="2155" y="2116"/>
                </a:cubicBezTo>
                <a:cubicBezTo>
                  <a:pt x="2165" y="2079"/>
                  <a:pt x="2177" y="2043"/>
                  <a:pt x="2187" y="2006"/>
                </a:cubicBezTo>
                <a:cubicBezTo>
                  <a:pt x="2196" y="1973"/>
                  <a:pt x="2205" y="1939"/>
                  <a:pt x="2214" y="1905"/>
                </a:cubicBezTo>
                <a:cubicBezTo>
                  <a:pt x="2218" y="1890"/>
                  <a:pt x="2218" y="1869"/>
                  <a:pt x="2228" y="1861"/>
                </a:cubicBezTo>
                <a:cubicBezTo>
                  <a:pt x="2240" y="1851"/>
                  <a:pt x="2264" y="1845"/>
                  <a:pt x="2278" y="1849"/>
                </a:cubicBezTo>
                <a:cubicBezTo>
                  <a:pt x="2342" y="1872"/>
                  <a:pt x="2404" y="1900"/>
                  <a:pt x="2467" y="1925"/>
                </a:cubicBezTo>
                <a:cubicBezTo>
                  <a:pt x="2532" y="1950"/>
                  <a:pt x="2598" y="1974"/>
                  <a:pt x="2664" y="1998"/>
                </a:cubicBezTo>
                <a:cubicBezTo>
                  <a:pt x="2716" y="2018"/>
                  <a:pt x="2767" y="2038"/>
                  <a:pt x="2819" y="2059"/>
                </a:cubicBezTo>
                <a:cubicBezTo>
                  <a:pt x="2886" y="2085"/>
                  <a:pt x="2949" y="2117"/>
                  <a:pt x="3007" y="2159"/>
                </a:cubicBezTo>
                <a:cubicBezTo>
                  <a:pt x="3060" y="2197"/>
                  <a:pt x="3101" y="2244"/>
                  <a:pt x="3124" y="2303"/>
                </a:cubicBezTo>
                <a:cubicBezTo>
                  <a:pt x="3135" y="2329"/>
                  <a:pt x="3135" y="2359"/>
                  <a:pt x="3138" y="2387"/>
                </a:cubicBezTo>
                <a:cubicBezTo>
                  <a:pt x="3143" y="2440"/>
                  <a:pt x="3146" y="2492"/>
                  <a:pt x="3151" y="2545"/>
                </a:cubicBezTo>
                <a:cubicBezTo>
                  <a:pt x="3158" y="2606"/>
                  <a:pt x="3166" y="2667"/>
                  <a:pt x="3173" y="2729"/>
                </a:cubicBezTo>
                <a:lnTo>
                  <a:pt x="3174" y="2737"/>
                </a:lnTo>
                <a:cubicBezTo>
                  <a:pt x="3178" y="2800"/>
                  <a:pt x="3183" y="2862"/>
                  <a:pt x="3188" y="2924"/>
                </a:cubicBezTo>
                <a:cubicBezTo>
                  <a:pt x="3191" y="2967"/>
                  <a:pt x="3195" y="3010"/>
                  <a:pt x="3200" y="3052"/>
                </a:cubicBezTo>
                <a:cubicBezTo>
                  <a:pt x="3209" y="3120"/>
                  <a:pt x="3135" y="3192"/>
                  <a:pt x="3062" y="3191"/>
                </a:cubicBezTo>
                <a:cubicBezTo>
                  <a:pt x="2660" y="3188"/>
                  <a:pt x="2257" y="3189"/>
                  <a:pt x="1855" y="3189"/>
                </a:cubicBezTo>
                <a:cubicBezTo>
                  <a:pt x="1290" y="3189"/>
                  <a:pt x="725" y="3189"/>
                  <a:pt x="160" y="3190"/>
                </a:cubicBezTo>
                <a:cubicBezTo>
                  <a:pt x="110" y="3190"/>
                  <a:pt x="66" y="3180"/>
                  <a:pt x="38" y="3140"/>
                </a:cubicBezTo>
                <a:cubicBezTo>
                  <a:pt x="5" y="3091"/>
                  <a:pt x="0" y="3036"/>
                  <a:pt x="14" y="2979"/>
                </a:cubicBezTo>
                <a:cubicBezTo>
                  <a:pt x="15" y="2974"/>
                  <a:pt x="18" y="2968"/>
                  <a:pt x="18" y="2963"/>
                </a:cubicBezTo>
                <a:cubicBezTo>
                  <a:pt x="23" y="2902"/>
                  <a:pt x="27" y="2841"/>
                  <a:pt x="33" y="2780"/>
                </a:cubicBezTo>
                <a:cubicBezTo>
                  <a:pt x="38" y="2728"/>
                  <a:pt x="47" y="2676"/>
                  <a:pt x="53" y="2624"/>
                </a:cubicBezTo>
                <a:lnTo>
                  <a:pt x="54" y="2615"/>
                </a:lnTo>
                <a:cubicBezTo>
                  <a:pt x="59" y="2555"/>
                  <a:pt x="58" y="2492"/>
                  <a:pt x="69" y="2433"/>
                </a:cubicBezTo>
                <a:cubicBezTo>
                  <a:pt x="80" y="2374"/>
                  <a:pt x="71" y="2313"/>
                  <a:pt x="111" y="2258"/>
                </a:cubicBezTo>
                <a:cubicBezTo>
                  <a:pt x="151" y="2205"/>
                  <a:pt x="198" y="2161"/>
                  <a:pt x="253" y="2126"/>
                </a:cubicBezTo>
                <a:cubicBezTo>
                  <a:pt x="338" y="2073"/>
                  <a:pt x="434" y="2043"/>
                  <a:pt x="527" y="2008"/>
                </a:cubicBezTo>
                <a:cubicBezTo>
                  <a:pt x="600" y="1980"/>
                  <a:pt x="672" y="1949"/>
                  <a:pt x="746" y="1920"/>
                </a:cubicBezTo>
                <a:cubicBezTo>
                  <a:pt x="807" y="1896"/>
                  <a:pt x="869" y="1872"/>
                  <a:pt x="931" y="1849"/>
                </a:cubicBezTo>
                <a:cubicBezTo>
                  <a:pt x="960" y="1838"/>
                  <a:pt x="986" y="1858"/>
                  <a:pt x="993" y="1887"/>
                </a:cubicBezTo>
                <a:cubicBezTo>
                  <a:pt x="1002" y="1925"/>
                  <a:pt x="1015" y="1963"/>
                  <a:pt x="1025" y="2001"/>
                </a:cubicBezTo>
                <a:cubicBezTo>
                  <a:pt x="1034" y="2035"/>
                  <a:pt x="1042" y="2070"/>
                  <a:pt x="1052" y="2104"/>
                </a:cubicBezTo>
                <a:cubicBezTo>
                  <a:pt x="1062" y="2142"/>
                  <a:pt x="1074" y="2180"/>
                  <a:pt x="1084" y="2218"/>
                </a:cubicBezTo>
                <a:cubicBezTo>
                  <a:pt x="1093" y="2251"/>
                  <a:pt x="1101" y="2285"/>
                  <a:pt x="1111" y="2318"/>
                </a:cubicBezTo>
                <a:cubicBezTo>
                  <a:pt x="1125" y="2372"/>
                  <a:pt x="1141" y="2424"/>
                  <a:pt x="1155" y="2478"/>
                </a:cubicBezTo>
                <a:cubicBezTo>
                  <a:pt x="1165" y="2511"/>
                  <a:pt x="1173" y="2545"/>
                  <a:pt x="1182" y="2578"/>
                </a:cubicBezTo>
                <a:cubicBezTo>
                  <a:pt x="1192" y="2617"/>
                  <a:pt x="1204" y="2655"/>
                  <a:pt x="1215" y="2694"/>
                </a:cubicBezTo>
                <a:cubicBezTo>
                  <a:pt x="1224" y="2729"/>
                  <a:pt x="1232" y="2764"/>
                  <a:pt x="1241" y="2798"/>
                </a:cubicBezTo>
                <a:cubicBezTo>
                  <a:pt x="1252" y="2836"/>
                  <a:pt x="1263" y="2873"/>
                  <a:pt x="1273" y="2911"/>
                </a:cubicBezTo>
                <a:cubicBezTo>
                  <a:pt x="1283" y="2946"/>
                  <a:pt x="1292" y="2980"/>
                  <a:pt x="1301" y="3015"/>
                </a:cubicBezTo>
                <a:cubicBezTo>
                  <a:pt x="1313" y="3063"/>
                  <a:pt x="1325" y="3111"/>
                  <a:pt x="1338" y="3159"/>
                </a:cubicBezTo>
                <a:cubicBezTo>
                  <a:pt x="1340" y="3165"/>
                  <a:pt x="1349" y="3168"/>
                  <a:pt x="1359" y="3176"/>
                </a:cubicBezTo>
                <a:close/>
                <a:moveTo>
                  <a:pt x="857" y="800"/>
                </a:moveTo>
                <a:cubicBezTo>
                  <a:pt x="869" y="739"/>
                  <a:pt x="882" y="664"/>
                  <a:pt x="897" y="588"/>
                </a:cubicBezTo>
                <a:cubicBezTo>
                  <a:pt x="914" y="499"/>
                  <a:pt x="955" y="418"/>
                  <a:pt x="1004" y="342"/>
                </a:cubicBezTo>
                <a:cubicBezTo>
                  <a:pt x="1075" y="231"/>
                  <a:pt x="1175" y="140"/>
                  <a:pt x="1292" y="79"/>
                </a:cubicBezTo>
                <a:cubicBezTo>
                  <a:pt x="1346" y="51"/>
                  <a:pt x="1403" y="28"/>
                  <a:pt x="1464" y="19"/>
                </a:cubicBezTo>
                <a:cubicBezTo>
                  <a:pt x="1509" y="13"/>
                  <a:pt x="1555" y="1"/>
                  <a:pt x="1600" y="1"/>
                </a:cubicBezTo>
                <a:cubicBezTo>
                  <a:pt x="1647" y="0"/>
                  <a:pt x="1695" y="8"/>
                  <a:pt x="1741" y="17"/>
                </a:cubicBezTo>
                <a:cubicBezTo>
                  <a:pt x="1785" y="26"/>
                  <a:pt x="1829" y="38"/>
                  <a:pt x="1870" y="55"/>
                </a:cubicBezTo>
                <a:cubicBezTo>
                  <a:pt x="1983" y="101"/>
                  <a:pt x="2082" y="175"/>
                  <a:pt x="2159" y="270"/>
                </a:cubicBezTo>
                <a:cubicBezTo>
                  <a:pt x="2216" y="341"/>
                  <a:pt x="2261" y="417"/>
                  <a:pt x="2294" y="499"/>
                </a:cubicBezTo>
                <a:cubicBezTo>
                  <a:pt x="2313" y="547"/>
                  <a:pt x="2322" y="598"/>
                  <a:pt x="2333" y="648"/>
                </a:cubicBezTo>
                <a:cubicBezTo>
                  <a:pt x="2342" y="694"/>
                  <a:pt x="2353" y="740"/>
                  <a:pt x="2353" y="786"/>
                </a:cubicBezTo>
                <a:cubicBezTo>
                  <a:pt x="2351" y="850"/>
                  <a:pt x="2344" y="913"/>
                  <a:pt x="2334" y="976"/>
                </a:cubicBezTo>
                <a:cubicBezTo>
                  <a:pt x="2329" y="1013"/>
                  <a:pt x="2318" y="1050"/>
                  <a:pt x="2310" y="1086"/>
                </a:cubicBezTo>
                <a:cubicBezTo>
                  <a:pt x="2294" y="1156"/>
                  <a:pt x="2263" y="1220"/>
                  <a:pt x="2229" y="1284"/>
                </a:cubicBezTo>
                <a:cubicBezTo>
                  <a:pt x="2173" y="1392"/>
                  <a:pt x="2096" y="1483"/>
                  <a:pt x="2001" y="1560"/>
                </a:cubicBezTo>
                <a:cubicBezTo>
                  <a:pt x="1939" y="1611"/>
                  <a:pt x="1869" y="1650"/>
                  <a:pt x="1793" y="1675"/>
                </a:cubicBezTo>
                <a:cubicBezTo>
                  <a:pt x="1724" y="1697"/>
                  <a:pt x="1655" y="1712"/>
                  <a:pt x="1584" y="1707"/>
                </a:cubicBezTo>
                <a:cubicBezTo>
                  <a:pt x="1470" y="1700"/>
                  <a:pt x="1360" y="1663"/>
                  <a:pt x="1266" y="1599"/>
                </a:cubicBezTo>
                <a:cubicBezTo>
                  <a:pt x="1181" y="1541"/>
                  <a:pt x="1107" y="1473"/>
                  <a:pt x="1052" y="1387"/>
                </a:cubicBezTo>
                <a:cubicBezTo>
                  <a:pt x="1013" y="1328"/>
                  <a:pt x="978" y="1266"/>
                  <a:pt x="947" y="1203"/>
                </a:cubicBezTo>
                <a:cubicBezTo>
                  <a:pt x="921" y="1148"/>
                  <a:pt x="905" y="1089"/>
                  <a:pt x="888" y="1032"/>
                </a:cubicBezTo>
                <a:cubicBezTo>
                  <a:pt x="879" y="1003"/>
                  <a:pt x="878" y="972"/>
                  <a:pt x="874" y="942"/>
                </a:cubicBezTo>
                <a:cubicBezTo>
                  <a:pt x="869" y="900"/>
                  <a:pt x="864" y="858"/>
                  <a:pt x="857" y="800"/>
                </a:cubicBezTo>
                <a:close/>
              </a:path>
            </a:pathLst>
          </a:custGeom>
          <a:gradFill>
            <a:gsLst>
              <a:gs pos="10000">
                <a:srgbClr val="1C328A">
                  <a:alpha val="0"/>
                </a:srgbClr>
              </a:gs>
              <a:gs pos="100000">
                <a:srgbClr val="1C328A">
                  <a:alpha val="19000"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 Regular"/>
              <a:ea typeface="思源黑体 CN Regular"/>
            </a:endParaRPr>
          </a:p>
        </p:txBody>
      </p:sp>
      <p:sp>
        <p:nvSpPr>
          <p:cNvPr id="69" name="矩形: 圆角 22"/>
          <p:cNvSpPr/>
          <p:nvPr/>
        </p:nvSpPr>
        <p:spPr>
          <a:xfrm>
            <a:off x="695325" y="1615442"/>
            <a:ext cx="3487810" cy="4621846"/>
          </a:xfrm>
          <a:custGeom>
            <a:avLst/>
            <a:gdLst>
              <a:gd name="connsiteX0" fmla="*/ 0 w 3487810"/>
              <a:gd name="connsiteY0" fmla="*/ 0 h 4621846"/>
              <a:gd name="connsiteX1" fmla="*/ 0 w 3487810"/>
              <a:gd name="connsiteY1" fmla="*/ 0 h 4621846"/>
              <a:gd name="connsiteX2" fmla="*/ 3487810 w 3487810"/>
              <a:gd name="connsiteY2" fmla="*/ 0 h 4621846"/>
              <a:gd name="connsiteX3" fmla="*/ 3487810 w 3487810"/>
              <a:gd name="connsiteY3" fmla="*/ 0 h 4621846"/>
              <a:gd name="connsiteX4" fmla="*/ 3487810 w 3487810"/>
              <a:gd name="connsiteY4" fmla="*/ 4621846 h 4621846"/>
              <a:gd name="connsiteX5" fmla="*/ 3487810 w 3487810"/>
              <a:gd name="connsiteY5" fmla="*/ 4621846 h 4621846"/>
              <a:gd name="connsiteX6" fmla="*/ 0 w 3487810"/>
              <a:gd name="connsiteY6" fmla="*/ 4621846 h 4621846"/>
              <a:gd name="connsiteX7" fmla="*/ 0 w 3487810"/>
              <a:gd name="connsiteY7" fmla="*/ 4621846 h 4621846"/>
              <a:gd name="connsiteX8" fmla="*/ 0 w 3487810"/>
              <a:gd name="connsiteY8" fmla="*/ 0 h 4621846"/>
              <a:gd name="connsiteX0-1" fmla="*/ 695325 w 4183135"/>
              <a:gd name="connsiteY0-2" fmla="*/ 1615442 h 6237288"/>
              <a:gd name="connsiteX1-3" fmla="*/ 0 w 4183135"/>
              <a:gd name="connsiteY1-4" fmla="*/ 0 h 6237288"/>
              <a:gd name="connsiteX2-5" fmla="*/ 695325 w 4183135"/>
              <a:gd name="connsiteY2-6" fmla="*/ 1615442 h 6237288"/>
              <a:gd name="connsiteX3-7" fmla="*/ 4183135 w 4183135"/>
              <a:gd name="connsiteY3-8" fmla="*/ 1615442 h 6237288"/>
              <a:gd name="connsiteX4-9" fmla="*/ 4183135 w 4183135"/>
              <a:gd name="connsiteY4-10" fmla="*/ 1615442 h 6237288"/>
              <a:gd name="connsiteX5-11" fmla="*/ 4183135 w 4183135"/>
              <a:gd name="connsiteY5-12" fmla="*/ 6237288 h 6237288"/>
              <a:gd name="connsiteX6-13" fmla="*/ 4183135 w 4183135"/>
              <a:gd name="connsiteY6-14" fmla="*/ 6237288 h 6237288"/>
              <a:gd name="connsiteX7-15" fmla="*/ 695325 w 4183135"/>
              <a:gd name="connsiteY7-16" fmla="*/ 6237288 h 6237288"/>
              <a:gd name="connsiteX8-17" fmla="*/ 695325 w 4183135"/>
              <a:gd name="connsiteY8-18" fmla="*/ 6237288 h 6237288"/>
              <a:gd name="connsiteX9" fmla="*/ 695325 w 4183135"/>
              <a:gd name="connsiteY9" fmla="*/ 1615442 h 6237288"/>
              <a:gd name="connsiteX0-19" fmla="*/ 0 w 3487810"/>
              <a:gd name="connsiteY0-20" fmla="*/ 0 h 4621846"/>
              <a:gd name="connsiteX1-21" fmla="*/ 0 w 3487810"/>
              <a:gd name="connsiteY1-22" fmla="*/ 0 h 4621846"/>
              <a:gd name="connsiteX2-23" fmla="*/ 3487810 w 3487810"/>
              <a:gd name="connsiteY2-24" fmla="*/ 0 h 4621846"/>
              <a:gd name="connsiteX3-25" fmla="*/ 3487810 w 3487810"/>
              <a:gd name="connsiteY3-26" fmla="*/ 0 h 4621846"/>
              <a:gd name="connsiteX4-27" fmla="*/ 3487810 w 3487810"/>
              <a:gd name="connsiteY4-28" fmla="*/ 4621846 h 4621846"/>
              <a:gd name="connsiteX5-29" fmla="*/ 3487810 w 3487810"/>
              <a:gd name="connsiteY5-30" fmla="*/ 4621846 h 4621846"/>
              <a:gd name="connsiteX6-31" fmla="*/ 0 w 3487810"/>
              <a:gd name="connsiteY6-32" fmla="*/ 4621846 h 4621846"/>
              <a:gd name="connsiteX7-33" fmla="*/ 0 w 3487810"/>
              <a:gd name="connsiteY7-34" fmla="*/ 4621846 h 4621846"/>
              <a:gd name="connsiteX8-35" fmla="*/ 0 w 3487810"/>
              <a:gd name="connsiteY8-36" fmla="*/ 0 h 462184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3487810" h="4621846">
                <a:moveTo>
                  <a:pt x="0" y="0"/>
                </a:moveTo>
                <a:lnTo>
                  <a:pt x="0" y="0"/>
                </a:lnTo>
                <a:lnTo>
                  <a:pt x="3487810" y="0"/>
                </a:lnTo>
                <a:lnTo>
                  <a:pt x="3487810" y="0"/>
                </a:lnTo>
                <a:lnTo>
                  <a:pt x="3487810" y="4621846"/>
                </a:lnTo>
                <a:lnTo>
                  <a:pt x="3487810" y="4621846"/>
                </a:lnTo>
                <a:lnTo>
                  <a:pt x="0" y="4621846"/>
                </a:lnTo>
                <a:lnTo>
                  <a:pt x="0" y="4621846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87400" dist="1270000" dir="5400000" sx="70000" sy="70000" algn="t" rotWithShape="0">
              <a:srgbClr val="D8D8D8"/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927051" y="3054545"/>
            <a:ext cx="3024359" cy="2886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公司层面的重要决策、政策变动，日常通知，都将直接通过公司层面传达给每个员工。建立高效的沟通渠道，如内部通讯工具、定期会议等，确保信息能够准确无误、及时迅速地传达给每一个需要知道的人。减少信息传递的中间环节，提高信息的透明度和准确性，有助于员工更好地理解公司的战略和目标，从而做出更加迅速和准确的反应。</a:t>
            </a:r>
            <a:endParaRPr lang="en-US" altLang="ja-JP" sz="14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927051" y="1897169"/>
            <a:ext cx="3005951" cy="939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/>
                <a:ea typeface="思源黑体 CN Bold"/>
              </a:rPr>
              <a:t>上传下达</a:t>
            </a:r>
            <a:endParaRPr lang="en-US" altLang="zh-CN" sz="2400" dirty="0">
              <a:solidFill>
                <a:prstClr val="black">
                  <a:lumMod val="75000"/>
                  <a:lumOff val="25000"/>
                </a:prstClr>
              </a:solidFill>
              <a:latin typeface="思源黑体 CN Bold"/>
              <a:ea typeface="思源黑体 CN Bold"/>
            </a:endParaRPr>
          </a:p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/>
                <a:ea typeface="思源黑体 CN Bold"/>
              </a:rPr>
              <a:t>提高信息透明度和准确性</a:t>
            </a:r>
            <a:endParaRPr lang="zh-CN" altLang="en-US" sz="2000" dirty="0">
              <a:solidFill>
                <a:prstClr val="black">
                  <a:lumMod val="75000"/>
                  <a:lumOff val="25000"/>
                </a:prstClr>
              </a:solidFill>
              <a:latin typeface="思源黑体 CN Bold"/>
              <a:ea typeface="思源黑体 CN Bold"/>
            </a:endParaRPr>
          </a:p>
        </p:txBody>
      </p:sp>
      <p:cxnSp>
        <p:nvCxnSpPr>
          <p:cNvPr id="73" name="直接连接符 72"/>
          <p:cNvCxnSpPr/>
          <p:nvPr/>
        </p:nvCxnSpPr>
        <p:spPr>
          <a:xfrm>
            <a:off x="1035465" y="2887133"/>
            <a:ext cx="2807530" cy="0"/>
          </a:xfrm>
          <a:prstGeom prst="line">
            <a:avLst/>
          </a:prstGeom>
          <a:noFill/>
          <a:ln w="1270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74" name="矩形 73"/>
          <p:cNvSpPr/>
          <p:nvPr/>
        </p:nvSpPr>
        <p:spPr>
          <a:xfrm>
            <a:off x="4585146" y="3054545"/>
            <a:ext cx="3024359" cy="2918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统一使用公司规定的文件、流程和局域网，所有员工都需要遵循相同的文件格式、审批流程和信息共享平台，以确保信息的顺畅传递。通过统一的文件格式和流程，减少因格式转换、信息转换等导致的时间延误和错误。同时，局域网的建立将为我们提供一个便捷的信息共享平台，员工可以随时随地访问和分享信息，大大提高了信息流通的效率。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585146" y="1897169"/>
            <a:ext cx="2835549" cy="93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/>
                <a:ea typeface="思源黑体 CN Bold"/>
              </a:rPr>
              <a:t>信息流传加速</a:t>
            </a:r>
            <a:endParaRPr lang="en-US" altLang="zh-CN" sz="2400" dirty="0">
              <a:solidFill>
                <a:prstClr val="black">
                  <a:lumMod val="75000"/>
                  <a:lumOff val="25000"/>
                </a:prstClr>
              </a:solidFill>
              <a:latin typeface="思源黑体 CN Bold"/>
              <a:ea typeface="思源黑体 CN Bold"/>
            </a:endParaRPr>
          </a:p>
          <a:p>
            <a:pPr>
              <a:lnSpc>
                <a:spcPct val="130000"/>
              </a:lnSpc>
            </a:pPr>
            <a:r>
              <a:rPr lang="ja-JP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/>
                <a:ea typeface="思源黑体 CN Bold"/>
              </a:rPr>
              <a:t>提高信息流通效率</a:t>
            </a:r>
            <a:endParaRPr lang="ja-JP" altLang="en-US" sz="2000" dirty="0">
              <a:solidFill>
                <a:prstClr val="black">
                  <a:lumMod val="75000"/>
                  <a:lumOff val="25000"/>
                </a:prstClr>
              </a:solidFill>
              <a:latin typeface="思源黑体 CN Bold"/>
              <a:ea typeface="思源黑体 CN Bold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4687663" y="2887133"/>
            <a:ext cx="2807530" cy="0"/>
          </a:xfrm>
          <a:prstGeom prst="line">
            <a:avLst/>
          </a:prstGeom>
          <a:noFill/>
          <a:ln w="1270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80" name="矩形: 圆角 79"/>
          <p:cNvSpPr/>
          <p:nvPr/>
        </p:nvSpPr>
        <p:spPr>
          <a:xfrm>
            <a:off x="8011515" y="1615442"/>
            <a:ext cx="3487810" cy="4621846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787400" dist="1270000" dir="5400000" sx="70000" sy="70000" algn="t" rotWithShape="0">
              <a:srgbClr val="D8D8D8"/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8243240" y="3054545"/>
            <a:ext cx="3024359" cy="265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将实施一种更加灵活的授权机制。这意味着，我们将更多地授权给基层员工，让他们参与到决策过程中，发挥他们的专业知识和创造力。通过授权，我们可以激发员工的责任感和主动性，使他们更加积极地参与到工作中来。同时，授权还有助于培养员工的领导力和团队协作能力，为公司的长远发展打下坚实的基础。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8243240" y="1897169"/>
            <a:ext cx="3487810" cy="97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/>
                <a:ea typeface="思源黑体 CN Bold"/>
              </a:rPr>
              <a:t>下沉文化</a:t>
            </a:r>
            <a:endParaRPr lang="en-US" altLang="zh-CN" sz="2400" dirty="0">
              <a:solidFill>
                <a:prstClr val="black">
                  <a:lumMod val="75000"/>
                  <a:lumOff val="25000"/>
                </a:prstClr>
              </a:solidFill>
              <a:latin typeface="思源黑体 CN Bold"/>
              <a:ea typeface="思源黑体 CN Bold"/>
            </a:endParaRPr>
          </a:p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/>
                <a:ea typeface="思源黑体 CN Bold"/>
              </a:rPr>
              <a:t>激发团队主动性和创造力</a:t>
            </a:r>
            <a:endParaRPr lang="zh-CN" altLang="en-US" sz="2000" dirty="0">
              <a:solidFill>
                <a:prstClr val="black">
                  <a:lumMod val="75000"/>
                  <a:lumOff val="25000"/>
                </a:prstClr>
              </a:solidFill>
              <a:latin typeface="思源黑体 CN Bold"/>
              <a:ea typeface="思源黑体 CN Bold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8351655" y="2887133"/>
            <a:ext cx="2807530" cy="0"/>
          </a:xfrm>
          <a:prstGeom prst="line">
            <a:avLst/>
          </a:prstGeom>
          <a:noFill/>
          <a:ln w="1270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84" name="Freeform 5"/>
          <p:cNvSpPr>
            <a:spLocks noEditPoints="1"/>
          </p:cNvSpPr>
          <p:nvPr/>
        </p:nvSpPr>
        <p:spPr bwMode="auto">
          <a:xfrm>
            <a:off x="2439645" y="4502576"/>
            <a:ext cx="1403350" cy="1401763"/>
          </a:xfrm>
          <a:custGeom>
            <a:avLst/>
            <a:gdLst>
              <a:gd name="T0" fmla="*/ 801 w 2344"/>
              <a:gd name="T1" fmla="*/ 144 h 2344"/>
              <a:gd name="T2" fmla="*/ 200 w 2344"/>
              <a:gd name="T3" fmla="*/ 144 h 2344"/>
              <a:gd name="T4" fmla="*/ 0 w 2344"/>
              <a:gd name="T5" fmla="*/ 344 h 2344"/>
              <a:gd name="T6" fmla="*/ 0 w 2344"/>
              <a:gd name="T7" fmla="*/ 944 h 2344"/>
              <a:gd name="T8" fmla="*/ 200 w 2344"/>
              <a:gd name="T9" fmla="*/ 1144 h 2344"/>
              <a:gd name="T10" fmla="*/ 801 w 2344"/>
              <a:gd name="T11" fmla="*/ 1144 h 2344"/>
              <a:gd name="T12" fmla="*/ 1000 w 2344"/>
              <a:gd name="T13" fmla="*/ 944 h 2344"/>
              <a:gd name="T14" fmla="*/ 1000 w 2344"/>
              <a:gd name="T15" fmla="*/ 344 h 2344"/>
              <a:gd name="T16" fmla="*/ 801 w 2344"/>
              <a:gd name="T17" fmla="*/ 144 h 2344"/>
              <a:gd name="T18" fmla="*/ 2266 w 2344"/>
              <a:gd name="T19" fmla="*/ 503 h 2344"/>
              <a:gd name="T20" fmla="*/ 1842 w 2344"/>
              <a:gd name="T21" fmla="*/ 78 h 2344"/>
              <a:gd name="T22" fmla="*/ 1559 w 2344"/>
              <a:gd name="T23" fmla="*/ 78 h 2344"/>
              <a:gd name="T24" fmla="*/ 1500 w 2344"/>
              <a:gd name="T25" fmla="*/ 137 h 2344"/>
              <a:gd name="T26" fmla="*/ 1135 w 2344"/>
              <a:gd name="T27" fmla="*/ 503 h 2344"/>
              <a:gd name="T28" fmla="*/ 1076 w 2344"/>
              <a:gd name="T29" fmla="*/ 644 h 2344"/>
              <a:gd name="T30" fmla="*/ 1135 w 2344"/>
              <a:gd name="T31" fmla="*/ 785 h 2344"/>
              <a:gd name="T32" fmla="*/ 1193 w 2344"/>
              <a:gd name="T33" fmla="*/ 844 h 2344"/>
              <a:gd name="T34" fmla="*/ 1500 w 2344"/>
              <a:gd name="T35" fmla="*/ 1151 h 2344"/>
              <a:gd name="T36" fmla="*/ 1559 w 2344"/>
              <a:gd name="T37" fmla="*/ 1210 h 2344"/>
              <a:gd name="T38" fmla="*/ 1842 w 2344"/>
              <a:gd name="T39" fmla="*/ 1210 h 2344"/>
              <a:gd name="T40" fmla="*/ 2208 w 2344"/>
              <a:gd name="T41" fmla="*/ 844 h 2344"/>
              <a:gd name="T42" fmla="*/ 2266 w 2344"/>
              <a:gd name="T43" fmla="*/ 785 h 2344"/>
              <a:gd name="T44" fmla="*/ 2266 w 2344"/>
              <a:gd name="T45" fmla="*/ 503 h 2344"/>
              <a:gd name="T46" fmla="*/ 801 w 2344"/>
              <a:gd name="T47" fmla="*/ 1344 h 2344"/>
              <a:gd name="T48" fmla="*/ 200 w 2344"/>
              <a:gd name="T49" fmla="*/ 1344 h 2344"/>
              <a:gd name="T50" fmla="*/ 0 w 2344"/>
              <a:gd name="T51" fmla="*/ 1544 h 2344"/>
              <a:gd name="T52" fmla="*/ 0 w 2344"/>
              <a:gd name="T53" fmla="*/ 2144 h 2344"/>
              <a:gd name="T54" fmla="*/ 200 w 2344"/>
              <a:gd name="T55" fmla="*/ 2344 h 2344"/>
              <a:gd name="T56" fmla="*/ 801 w 2344"/>
              <a:gd name="T57" fmla="*/ 2344 h 2344"/>
              <a:gd name="T58" fmla="*/ 1000 w 2344"/>
              <a:gd name="T59" fmla="*/ 2144 h 2344"/>
              <a:gd name="T60" fmla="*/ 1000 w 2344"/>
              <a:gd name="T61" fmla="*/ 1544 h 2344"/>
              <a:gd name="T62" fmla="*/ 801 w 2344"/>
              <a:gd name="T63" fmla="*/ 1344 h 2344"/>
              <a:gd name="T64" fmla="*/ 2001 w 2344"/>
              <a:gd name="T65" fmla="*/ 1344 h 2344"/>
              <a:gd name="T66" fmla="*/ 1400 w 2344"/>
              <a:gd name="T67" fmla="*/ 1344 h 2344"/>
              <a:gd name="T68" fmla="*/ 1200 w 2344"/>
              <a:gd name="T69" fmla="*/ 1544 h 2344"/>
              <a:gd name="T70" fmla="*/ 1200 w 2344"/>
              <a:gd name="T71" fmla="*/ 2144 h 2344"/>
              <a:gd name="T72" fmla="*/ 1400 w 2344"/>
              <a:gd name="T73" fmla="*/ 2344 h 2344"/>
              <a:gd name="T74" fmla="*/ 2001 w 2344"/>
              <a:gd name="T75" fmla="*/ 2344 h 2344"/>
              <a:gd name="T76" fmla="*/ 2200 w 2344"/>
              <a:gd name="T77" fmla="*/ 2144 h 2344"/>
              <a:gd name="T78" fmla="*/ 2200 w 2344"/>
              <a:gd name="T79" fmla="*/ 1544 h 2344"/>
              <a:gd name="T80" fmla="*/ 2001 w 2344"/>
              <a:gd name="T81" fmla="*/ 1344 h 2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44" h="2344">
                <a:moveTo>
                  <a:pt x="801" y="144"/>
                </a:moveTo>
                <a:lnTo>
                  <a:pt x="200" y="144"/>
                </a:lnTo>
                <a:cubicBezTo>
                  <a:pt x="90" y="144"/>
                  <a:pt x="0" y="233"/>
                  <a:pt x="0" y="344"/>
                </a:cubicBezTo>
                <a:lnTo>
                  <a:pt x="0" y="944"/>
                </a:lnTo>
                <a:cubicBezTo>
                  <a:pt x="1" y="1054"/>
                  <a:pt x="90" y="1144"/>
                  <a:pt x="200" y="1144"/>
                </a:cubicBezTo>
                <a:lnTo>
                  <a:pt x="801" y="1144"/>
                </a:lnTo>
                <a:cubicBezTo>
                  <a:pt x="911" y="1144"/>
                  <a:pt x="1000" y="1054"/>
                  <a:pt x="1000" y="944"/>
                </a:cubicBezTo>
                <a:lnTo>
                  <a:pt x="1000" y="344"/>
                </a:lnTo>
                <a:cubicBezTo>
                  <a:pt x="1000" y="233"/>
                  <a:pt x="911" y="144"/>
                  <a:pt x="801" y="144"/>
                </a:cubicBezTo>
                <a:moveTo>
                  <a:pt x="2266" y="503"/>
                </a:moveTo>
                <a:lnTo>
                  <a:pt x="1842" y="78"/>
                </a:lnTo>
                <a:cubicBezTo>
                  <a:pt x="1764" y="0"/>
                  <a:pt x="1637" y="0"/>
                  <a:pt x="1559" y="78"/>
                </a:cubicBezTo>
                <a:lnTo>
                  <a:pt x="1500" y="137"/>
                </a:lnTo>
                <a:lnTo>
                  <a:pt x="1135" y="503"/>
                </a:lnTo>
                <a:cubicBezTo>
                  <a:pt x="1097" y="540"/>
                  <a:pt x="1076" y="591"/>
                  <a:pt x="1076" y="644"/>
                </a:cubicBezTo>
                <a:cubicBezTo>
                  <a:pt x="1076" y="697"/>
                  <a:pt x="1097" y="748"/>
                  <a:pt x="1135" y="785"/>
                </a:cubicBezTo>
                <a:lnTo>
                  <a:pt x="1193" y="844"/>
                </a:lnTo>
                <a:lnTo>
                  <a:pt x="1500" y="1151"/>
                </a:lnTo>
                <a:lnTo>
                  <a:pt x="1559" y="1210"/>
                </a:lnTo>
                <a:cubicBezTo>
                  <a:pt x="1637" y="1288"/>
                  <a:pt x="1764" y="1288"/>
                  <a:pt x="1842" y="1210"/>
                </a:cubicBezTo>
                <a:lnTo>
                  <a:pt x="2208" y="844"/>
                </a:lnTo>
                <a:lnTo>
                  <a:pt x="2266" y="785"/>
                </a:lnTo>
                <a:cubicBezTo>
                  <a:pt x="2344" y="707"/>
                  <a:pt x="2344" y="581"/>
                  <a:pt x="2266" y="503"/>
                </a:cubicBezTo>
                <a:moveTo>
                  <a:pt x="801" y="1344"/>
                </a:moveTo>
                <a:lnTo>
                  <a:pt x="200" y="1344"/>
                </a:lnTo>
                <a:cubicBezTo>
                  <a:pt x="90" y="1344"/>
                  <a:pt x="0" y="1433"/>
                  <a:pt x="0" y="1544"/>
                </a:cubicBezTo>
                <a:lnTo>
                  <a:pt x="0" y="2144"/>
                </a:lnTo>
                <a:cubicBezTo>
                  <a:pt x="1" y="2254"/>
                  <a:pt x="90" y="2344"/>
                  <a:pt x="200" y="2344"/>
                </a:cubicBezTo>
                <a:lnTo>
                  <a:pt x="801" y="2344"/>
                </a:lnTo>
                <a:cubicBezTo>
                  <a:pt x="911" y="2344"/>
                  <a:pt x="1000" y="2254"/>
                  <a:pt x="1000" y="2144"/>
                </a:cubicBezTo>
                <a:lnTo>
                  <a:pt x="1000" y="1544"/>
                </a:lnTo>
                <a:cubicBezTo>
                  <a:pt x="1000" y="1433"/>
                  <a:pt x="911" y="1344"/>
                  <a:pt x="801" y="1344"/>
                </a:cubicBezTo>
                <a:moveTo>
                  <a:pt x="2001" y="1344"/>
                </a:moveTo>
                <a:lnTo>
                  <a:pt x="1400" y="1344"/>
                </a:lnTo>
                <a:cubicBezTo>
                  <a:pt x="1290" y="1344"/>
                  <a:pt x="1200" y="1433"/>
                  <a:pt x="1200" y="1544"/>
                </a:cubicBezTo>
                <a:lnTo>
                  <a:pt x="1200" y="2144"/>
                </a:lnTo>
                <a:cubicBezTo>
                  <a:pt x="1201" y="2254"/>
                  <a:pt x="1290" y="2344"/>
                  <a:pt x="1400" y="2344"/>
                </a:cubicBezTo>
                <a:lnTo>
                  <a:pt x="2001" y="2344"/>
                </a:lnTo>
                <a:cubicBezTo>
                  <a:pt x="2111" y="2344"/>
                  <a:pt x="2200" y="2254"/>
                  <a:pt x="2200" y="2144"/>
                </a:cubicBezTo>
                <a:lnTo>
                  <a:pt x="2200" y="1544"/>
                </a:lnTo>
                <a:cubicBezTo>
                  <a:pt x="2200" y="1433"/>
                  <a:pt x="2111" y="1344"/>
                  <a:pt x="2001" y="1344"/>
                </a:cubicBezTo>
              </a:path>
            </a:pathLst>
          </a:custGeom>
          <a:gradFill>
            <a:gsLst>
              <a:gs pos="10000">
                <a:srgbClr val="1C328A">
                  <a:alpha val="0"/>
                </a:srgbClr>
              </a:gs>
              <a:gs pos="100000">
                <a:srgbClr val="1C328A">
                  <a:alpha val="19000"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 Regular"/>
              <a:ea typeface="思源黑体 CN Regular"/>
            </a:endParaRPr>
          </a:p>
        </p:txBody>
      </p:sp>
      <p:sp>
        <p:nvSpPr>
          <p:cNvPr id="85" name="Freeform 13"/>
          <p:cNvSpPr>
            <a:spLocks noEditPoints="1"/>
          </p:cNvSpPr>
          <p:nvPr/>
        </p:nvSpPr>
        <p:spPr bwMode="auto">
          <a:xfrm>
            <a:off x="9755835" y="4500989"/>
            <a:ext cx="1403350" cy="1403350"/>
          </a:xfrm>
          <a:custGeom>
            <a:avLst/>
            <a:gdLst>
              <a:gd name="T0" fmla="*/ 2078 w 3198"/>
              <a:gd name="T1" fmla="*/ 3199 h 3199"/>
              <a:gd name="T2" fmla="*/ 1927 w 3198"/>
              <a:gd name="T3" fmla="*/ 3131 h 3199"/>
              <a:gd name="T4" fmla="*/ 1590 w 3198"/>
              <a:gd name="T5" fmla="*/ 2923 h 3199"/>
              <a:gd name="T6" fmla="*/ 1256 w 3198"/>
              <a:gd name="T7" fmla="*/ 3127 h 3199"/>
              <a:gd name="T8" fmla="*/ 1106 w 3198"/>
              <a:gd name="T9" fmla="*/ 3194 h 3199"/>
              <a:gd name="T10" fmla="*/ 1029 w 3198"/>
              <a:gd name="T11" fmla="*/ 3177 h 3199"/>
              <a:gd name="T12" fmla="*/ 1025 w 3198"/>
              <a:gd name="T13" fmla="*/ 3175 h 3199"/>
              <a:gd name="T14" fmla="*/ 633 w 3198"/>
              <a:gd name="T15" fmla="*/ 2943 h 3199"/>
              <a:gd name="T16" fmla="*/ 629 w 3198"/>
              <a:gd name="T17" fmla="*/ 2940 h 3199"/>
              <a:gd name="T18" fmla="*/ 565 w 3198"/>
              <a:gd name="T19" fmla="*/ 2699 h 3199"/>
              <a:gd name="T20" fmla="*/ 602 w 3198"/>
              <a:gd name="T21" fmla="*/ 2531 h 3199"/>
              <a:gd name="T22" fmla="*/ 186 w 3198"/>
              <a:gd name="T23" fmla="*/ 2090 h 3199"/>
              <a:gd name="T24" fmla="*/ 169 w 3198"/>
              <a:gd name="T25" fmla="*/ 2090 h 3199"/>
              <a:gd name="T26" fmla="*/ 33 w 3198"/>
              <a:gd name="T27" fmla="*/ 1933 h 3199"/>
              <a:gd name="T28" fmla="*/ 0 w 3198"/>
              <a:gd name="T29" fmla="*/ 1601 h 3199"/>
              <a:gd name="T30" fmla="*/ 33 w 3198"/>
              <a:gd name="T31" fmla="*/ 1269 h 3199"/>
              <a:gd name="T32" fmla="*/ 172 w 3198"/>
              <a:gd name="T33" fmla="*/ 1112 h 3199"/>
              <a:gd name="T34" fmla="*/ 186 w 3198"/>
              <a:gd name="T35" fmla="*/ 1112 h 3199"/>
              <a:gd name="T36" fmla="*/ 602 w 3198"/>
              <a:gd name="T37" fmla="*/ 671 h 3199"/>
              <a:gd name="T38" fmla="*/ 565 w 3198"/>
              <a:gd name="T39" fmla="*/ 503 h 3199"/>
              <a:gd name="T40" fmla="*/ 629 w 3198"/>
              <a:gd name="T41" fmla="*/ 262 h 3199"/>
              <a:gd name="T42" fmla="*/ 633 w 3198"/>
              <a:gd name="T43" fmla="*/ 259 h 3199"/>
              <a:gd name="T44" fmla="*/ 1047 w 3198"/>
              <a:gd name="T45" fmla="*/ 18 h 3199"/>
              <a:gd name="T46" fmla="*/ 1052 w 3198"/>
              <a:gd name="T47" fmla="*/ 16 h 3199"/>
              <a:gd name="T48" fmla="*/ 1127 w 3198"/>
              <a:gd name="T49" fmla="*/ 0 h 3199"/>
              <a:gd name="T50" fmla="*/ 1278 w 3198"/>
              <a:gd name="T51" fmla="*/ 66 h 3199"/>
              <a:gd name="T52" fmla="*/ 1607 w 3198"/>
              <a:gd name="T53" fmla="*/ 262 h 3199"/>
              <a:gd name="T54" fmla="*/ 1934 w 3198"/>
              <a:gd name="T55" fmla="*/ 70 h 3199"/>
              <a:gd name="T56" fmla="*/ 2084 w 3198"/>
              <a:gd name="T57" fmla="*/ 5 h 3199"/>
              <a:gd name="T58" fmla="*/ 2161 w 3198"/>
              <a:gd name="T59" fmla="*/ 22 h 3199"/>
              <a:gd name="T60" fmla="*/ 2165 w 3198"/>
              <a:gd name="T61" fmla="*/ 24 h 3199"/>
              <a:gd name="T62" fmla="*/ 2565 w 3198"/>
              <a:gd name="T63" fmla="*/ 259 h 3199"/>
              <a:gd name="T64" fmla="*/ 2569 w 3198"/>
              <a:gd name="T65" fmla="*/ 262 h 3199"/>
              <a:gd name="T66" fmla="*/ 2632 w 3198"/>
              <a:gd name="T67" fmla="*/ 503 h 3199"/>
              <a:gd name="T68" fmla="*/ 2596 w 3198"/>
              <a:gd name="T69" fmla="*/ 671 h 3199"/>
              <a:gd name="T70" fmla="*/ 3012 w 3198"/>
              <a:gd name="T71" fmla="*/ 1112 h 3199"/>
              <a:gd name="T72" fmla="*/ 3026 w 3198"/>
              <a:gd name="T73" fmla="*/ 1112 h 3199"/>
              <a:gd name="T74" fmla="*/ 3165 w 3198"/>
              <a:gd name="T75" fmla="*/ 1269 h 3199"/>
              <a:gd name="T76" fmla="*/ 3198 w 3198"/>
              <a:gd name="T77" fmla="*/ 1601 h 3199"/>
              <a:gd name="T78" fmla="*/ 3165 w 3198"/>
              <a:gd name="T79" fmla="*/ 1933 h 3199"/>
              <a:gd name="T80" fmla="*/ 3026 w 3198"/>
              <a:gd name="T81" fmla="*/ 2090 h 3199"/>
              <a:gd name="T82" fmla="*/ 3012 w 3198"/>
              <a:gd name="T83" fmla="*/ 2090 h 3199"/>
              <a:gd name="T84" fmla="*/ 2596 w 3198"/>
              <a:gd name="T85" fmla="*/ 2531 h 3199"/>
              <a:gd name="T86" fmla="*/ 2632 w 3198"/>
              <a:gd name="T87" fmla="*/ 2699 h 3199"/>
              <a:gd name="T88" fmla="*/ 2569 w 3198"/>
              <a:gd name="T89" fmla="*/ 2940 h 3199"/>
              <a:gd name="T90" fmla="*/ 2565 w 3198"/>
              <a:gd name="T91" fmla="*/ 2943 h 3199"/>
              <a:gd name="T92" fmla="*/ 2158 w 3198"/>
              <a:gd name="T93" fmla="*/ 3181 h 3199"/>
              <a:gd name="T94" fmla="*/ 2154 w 3198"/>
              <a:gd name="T95" fmla="*/ 3183 h 3199"/>
              <a:gd name="T96" fmla="*/ 2078 w 3198"/>
              <a:gd name="T97" fmla="*/ 3199 h 3199"/>
              <a:gd name="T98" fmla="*/ 1592 w 3198"/>
              <a:gd name="T99" fmla="*/ 2185 h 3199"/>
              <a:gd name="T100" fmla="*/ 2146 w 3198"/>
              <a:gd name="T101" fmla="*/ 1599 h 3199"/>
              <a:gd name="T102" fmla="*/ 1592 w 3198"/>
              <a:gd name="T103" fmla="*/ 1012 h 3199"/>
              <a:gd name="T104" fmla="*/ 1038 w 3198"/>
              <a:gd name="T105" fmla="*/ 1599 h 3199"/>
              <a:gd name="T106" fmla="*/ 1592 w 3198"/>
              <a:gd name="T107" fmla="*/ 2185 h 3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198" h="3199">
                <a:moveTo>
                  <a:pt x="2078" y="3199"/>
                </a:moveTo>
                <a:cubicBezTo>
                  <a:pt x="2020" y="3199"/>
                  <a:pt x="1964" y="3174"/>
                  <a:pt x="1927" y="3131"/>
                </a:cubicBezTo>
                <a:cubicBezTo>
                  <a:pt x="1877" y="3073"/>
                  <a:pt x="1720" y="2923"/>
                  <a:pt x="1590" y="2923"/>
                </a:cubicBezTo>
                <a:cubicBezTo>
                  <a:pt x="1462" y="2923"/>
                  <a:pt x="1302" y="3074"/>
                  <a:pt x="1256" y="3127"/>
                </a:cubicBezTo>
                <a:cubicBezTo>
                  <a:pt x="1218" y="3170"/>
                  <a:pt x="1163" y="3194"/>
                  <a:pt x="1106" y="3194"/>
                </a:cubicBezTo>
                <a:cubicBezTo>
                  <a:pt x="1079" y="3194"/>
                  <a:pt x="1053" y="3188"/>
                  <a:pt x="1029" y="3177"/>
                </a:cubicBezTo>
                <a:lnTo>
                  <a:pt x="1025" y="3175"/>
                </a:lnTo>
                <a:lnTo>
                  <a:pt x="633" y="2943"/>
                </a:lnTo>
                <a:lnTo>
                  <a:pt x="629" y="2940"/>
                </a:lnTo>
                <a:cubicBezTo>
                  <a:pt x="557" y="2887"/>
                  <a:pt x="530" y="2784"/>
                  <a:pt x="565" y="2699"/>
                </a:cubicBezTo>
                <a:cubicBezTo>
                  <a:pt x="566" y="2699"/>
                  <a:pt x="602" y="2611"/>
                  <a:pt x="602" y="2531"/>
                </a:cubicBezTo>
                <a:cubicBezTo>
                  <a:pt x="602" y="2288"/>
                  <a:pt x="415" y="2090"/>
                  <a:pt x="186" y="2090"/>
                </a:cubicBezTo>
                <a:lnTo>
                  <a:pt x="169" y="2090"/>
                </a:lnTo>
                <a:cubicBezTo>
                  <a:pt x="104" y="2090"/>
                  <a:pt x="50" y="2029"/>
                  <a:pt x="33" y="1933"/>
                </a:cubicBezTo>
                <a:cubicBezTo>
                  <a:pt x="32" y="1925"/>
                  <a:pt x="0" y="1744"/>
                  <a:pt x="0" y="1601"/>
                </a:cubicBezTo>
                <a:cubicBezTo>
                  <a:pt x="0" y="1458"/>
                  <a:pt x="32" y="1277"/>
                  <a:pt x="33" y="1269"/>
                </a:cubicBezTo>
                <a:cubicBezTo>
                  <a:pt x="50" y="1172"/>
                  <a:pt x="105" y="1110"/>
                  <a:pt x="172" y="1112"/>
                </a:cubicBezTo>
                <a:lnTo>
                  <a:pt x="186" y="1112"/>
                </a:lnTo>
                <a:cubicBezTo>
                  <a:pt x="415" y="1112"/>
                  <a:pt x="602" y="914"/>
                  <a:pt x="602" y="671"/>
                </a:cubicBezTo>
                <a:cubicBezTo>
                  <a:pt x="602" y="591"/>
                  <a:pt x="566" y="504"/>
                  <a:pt x="565" y="503"/>
                </a:cubicBezTo>
                <a:cubicBezTo>
                  <a:pt x="530" y="418"/>
                  <a:pt x="557" y="315"/>
                  <a:pt x="629" y="262"/>
                </a:cubicBezTo>
                <a:lnTo>
                  <a:pt x="633" y="259"/>
                </a:lnTo>
                <a:lnTo>
                  <a:pt x="1047" y="18"/>
                </a:lnTo>
                <a:lnTo>
                  <a:pt x="1052" y="16"/>
                </a:lnTo>
                <a:cubicBezTo>
                  <a:pt x="1075" y="6"/>
                  <a:pt x="1100" y="0"/>
                  <a:pt x="1127" y="0"/>
                </a:cubicBezTo>
                <a:cubicBezTo>
                  <a:pt x="1185" y="0"/>
                  <a:pt x="1241" y="25"/>
                  <a:pt x="1278" y="66"/>
                </a:cubicBezTo>
                <a:cubicBezTo>
                  <a:pt x="1327" y="120"/>
                  <a:pt x="1482" y="262"/>
                  <a:pt x="1607" y="262"/>
                </a:cubicBezTo>
                <a:cubicBezTo>
                  <a:pt x="1731" y="262"/>
                  <a:pt x="1885" y="123"/>
                  <a:pt x="1934" y="70"/>
                </a:cubicBezTo>
                <a:cubicBezTo>
                  <a:pt x="1973" y="29"/>
                  <a:pt x="2027" y="5"/>
                  <a:pt x="2084" y="5"/>
                </a:cubicBezTo>
                <a:cubicBezTo>
                  <a:pt x="2111" y="5"/>
                  <a:pt x="2137" y="11"/>
                  <a:pt x="2161" y="22"/>
                </a:cubicBezTo>
                <a:lnTo>
                  <a:pt x="2165" y="24"/>
                </a:lnTo>
                <a:lnTo>
                  <a:pt x="2565" y="259"/>
                </a:lnTo>
                <a:lnTo>
                  <a:pt x="2569" y="262"/>
                </a:lnTo>
                <a:cubicBezTo>
                  <a:pt x="2641" y="315"/>
                  <a:pt x="2668" y="419"/>
                  <a:pt x="2632" y="503"/>
                </a:cubicBezTo>
                <a:cubicBezTo>
                  <a:pt x="2632" y="504"/>
                  <a:pt x="2596" y="591"/>
                  <a:pt x="2596" y="671"/>
                </a:cubicBezTo>
                <a:cubicBezTo>
                  <a:pt x="2596" y="914"/>
                  <a:pt x="2783" y="1112"/>
                  <a:pt x="3012" y="1112"/>
                </a:cubicBezTo>
                <a:lnTo>
                  <a:pt x="3026" y="1112"/>
                </a:lnTo>
                <a:cubicBezTo>
                  <a:pt x="3093" y="1110"/>
                  <a:pt x="3147" y="1172"/>
                  <a:pt x="3165" y="1269"/>
                </a:cubicBezTo>
                <a:cubicBezTo>
                  <a:pt x="3166" y="1277"/>
                  <a:pt x="3198" y="1458"/>
                  <a:pt x="3198" y="1601"/>
                </a:cubicBezTo>
                <a:cubicBezTo>
                  <a:pt x="3198" y="1744"/>
                  <a:pt x="3166" y="1925"/>
                  <a:pt x="3165" y="1933"/>
                </a:cubicBezTo>
                <a:cubicBezTo>
                  <a:pt x="3147" y="2030"/>
                  <a:pt x="3093" y="2092"/>
                  <a:pt x="3026" y="2090"/>
                </a:cubicBezTo>
                <a:lnTo>
                  <a:pt x="3012" y="2090"/>
                </a:lnTo>
                <a:cubicBezTo>
                  <a:pt x="2783" y="2090"/>
                  <a:pt x="2596" y="2288"/>
                  <a:pt x="2596" y="2531"/>
                </a:cubicBezTo>
                <a:cubicBezTo>
                  <a:pt x="2596" y="2611"/>
                  <a:pt x="2632" y="2699"/>
                  <a:pt x="2632" y="2699"/>
                </a:cubicBezTo>
                <a:cubicBezTo>
                  <a:pt x="2668" y="2784"/>
                  <a:pt x="2640" y="2887"/>
                  <a:pt x="2569" y="2940"/>
                </a:cubicBezTo>
                <a:lnTo>
                  <a:pt x="2565" y="2943"/>
                </a:lnTo>
                <a:lnTo>
                  <a:pt x="2158" y="3181"/>
                </a:lnTo>
                <a:lnTo>
                  <a:pt x="2154" y="3183"/>
                </a:lnTo>
                <a:cubicBezTo>
                  <a:pt x="2131" y="3194"/>
                  <a:pt x="2105" y="3199"/>
                  <a:pt x="2078" y="3199"/>
                </a:cubicBezTo>
                <a:close/>
                <a:moveTo>
                  <a:pt x="1592" y="2185"/>
                </a:moveTo>
                <a:cubicBezTo>
                  <a:pt x="1897" y="2185"/>
                  <a:pt x="2146" y="1922"/>
                  <a:pt x="2146" y="1599"/>
                </a:cubicBezTo>
                <a:cubicBezTo>
                  <a:pt x="2146" y="1275"/>
                  <a:pt x="1897" y="1012"/>
                  <a:pt x="1592" y="1012"/>
                </a:cubicBezTo>
                <a:cubicBezTo>
                  <a:pt x="1286" y="1012"/>
                  <a:pt x="1038" y="1275"/>
                  <a:pt x="1038" y="1599"/>
                </a:cubicBezTo>
                <a:cubicBezTo>
                  <a:pt x="1038" y="1922"/>
                  <a:pt x="1286" y="2185"/>
                  <a:pt x="1592" y="2185"/>
                </a:cubicBezTo>
                <a:close/>
              </a:path>
            </a:pathLst>
          </a:custGeom>
          <a:gradFill>
            <a:gsLst>
              <a:gs pos="10000">
                <a:srgbClr val="1C328A">
                  <a:alpha val="0"/>
                </a:srgbClr>
              </a:gs>
              <a:gs pos="100000">
                <a:srgbClr val="1C328A">
                  <a:alpha val="19000"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oboto Regular"/>
              <a:ea typeface="思源黑体 CN Regular"/>
            </a:endParaRPr>
          </a:p>
        </p:txBody>
      </p:sp>
      <p:sp>
        <p:nvSpPr>
          <p:cNvPr id="86" name="Rectangle 3"/>
          <p:cNvSpPr/>
          <p:nvPr/>
        </p:nvSpPr>
        <p:spPr>
          <a:xfrm>
            <a:off x="695325" y="6191568"/>
            <a:ext cx="3487810" cy="45719"/>
          </a:xfrm>
          <a:prstGeom prst="rect">
            <a:avLst/>
          </a:prstGeom>
          <a:solidFill>
            <a:srgbClr val="1C328A"/>
          </a:solidFill>
          <a:ln w="12700" cap="flat" cmpd="sng" algn="ctr">
            <a:solidFill>
              <a:srgbClr val="1C328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87" name="Rectangle 3"/>
          <p:cNvSpPr/>
          <p:nvPr/>
        </p:nvSpPr>
        <p:spPr>
          <a:xfrm>
            <a:off x="4353420" y="6191568"/>
            <a:ext cx="3487810" cy="45719"/>
          </a:xfrm>
          <a:prstGeom prst="rect">
            <a:avLst/>
          </a:prstGeom>
          <a:solidFill>
            <a:srgbClr val="1C328A"/>
          </a:solidFill>
          <a:ln w="12700" cap="flat" cmpd="sng" algn="ctr">
            <a:solidFill>
              <a:srgbClr val="1C328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88" name="Rectangle 3"/>
          <p:cNvSpPr/>
          <p:nvPr/>
        </p:nvSpPr>
        <p:spPr>
          <a:xfrm>
            <a:off x="8011515" y="6191568"/>
            <a:ext cx="3487810" cy="45719"/>
          </a:xfrm>
          <a:prstGeom prst="rect">
            <a:avLst/>
          </a:prstGeom>
          <a:solidFill>
            <a:srgbClr val="1C328A"/>
          </a:solidFill>
          <a:ln w="12700" cap="flat" cmpd="sng" algn="ctr">
            <a:solidFill>
              <a:srgbClr val="1C328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3" name="矩形 2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管理提效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2" name="文本框 1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54328" y="683851"/>
            <a:ext cx="328295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晨会管理制度改制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pic>
        <p:nvPicPr>
          <p:cNvPr id="37" name="图片 36" descr="图片包含 人, 笔记本, 电脑, 人们&#10;&#10;描述已自动生成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425389" y="1361327"/>
            <a:ext cx="7069262" cy="3687152"/>
          </a:xfrm>
          <a:prstGeom prst="roundRect">
            <a:avLst>
              <a:gd name="adj" fmla="val 4561"/>
            </a:avLst>
          </a:prstGeom>
        </p:spPr>
      </p:pic>
      <p:sp>
        <p:nvSpPr>
          <p:cNvPr id="38" name="矩形: 圆角 37"/>
          <p:cNvSpPr/>
          <p:nvPr/>
        </p:nvSpPr>
        <p:spPr>
          <a:xfrm>
            <a:off x="695325" y="1361327"/>
            <a:ext cx="3602355" cy="1261527"/>
          </a:xfrm>
          <a:prstGeom prst="roundRect">
            <a:avLst>
              <a:gd name="adj" fmla="val 13728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algn="ctr" rotWithShape="0">
              <a:srgbClr val="138CF7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695325" y="2749197"/>
            <a:ext cx="3602355" cy="3725469"/>
          </a:xfrm>
          <a:prstGeom prst="roundRect">
            <a:avLst>
              <a:gd name="adj" fmla="val 5160"/>
            </a:avLst>
          </a:prstGeom>
          <a:gradFill flip="none" rotWithShape="1">
            <a:gsLst>
              <a:gs pos="18000">
                <a:srgbClr val="283C9F"/>
              </a:gs>
              <a:gs pos="100000">
                <a:srgbClr val="1C328A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381000" dist="800100" dir="5400000" sx="80000" sy="80000" algn="t" rotWithShape="0">
              <a:srgbClr val="1D78FA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4425389" y="5178214"/>
            <a:ext cx="7069262" cy="1296452"/>
          </a:xfrm>
          <a:prstGeom prst="roundRect">
            <a:avLst>
              <a:gd name="adj" fmla="val 14316"/>
            </a:avLst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algn="ctr" rotWithShape="0">
              <a:srgbClr val="138CF7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894769" y="153597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晨会管理制度：</a:t>
            </a:r>
            <a:endParaRPr lang="zh-CN" altLang="en-US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887063" y="1982442"/>
            <a:ext cx="32880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dirty="0">
                <a:solidFill>
                  <a:srgbClr val="283C9F"/>
                </a:solidFill>
                <a:latin typeface="思源黑体 CN Bold"/>
                <a:ea typeface="思源黑体 CN Bold"/>
              </a:rPr>
              <a:t>每日各部门领导例行早会</a:t>
            </a:r>
            <a:endParaRPr lang="zh-CN" altLang="en-US" sz="2200" dirty="0">
              <a:solidFill>
                <a:srgbClr val="283C9F"/>
              </a:solidFill>
              <a:latin typeface="思源黑体 CN Bold"/>
              <a:ea typeface="思源黑体 CN Bold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894769" y="3215222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prstClr val="white"/>
                </a:solidFill>
                <a:latin typeface="Roboto Regular"/>
                <a:ea typeface="思源黑体 CN Regular"/>
              </a:rPr>
              <a:t>会议主要内容：</a:t>
            </a:r>
            <a:endParaRPr lang="zh-CN" altLang="en-US" dirty="0">
              <a:solidFill>
                <a:prstClr val="white"/>
              </a:solidFill>
              <a:latin typeface="Roboto Regular"/>
              <a:ea typeface="思源黑体 CN Regular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271892" y="3584554"/>
            <a:ext cx="2441694" cy="2577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 dirty="0">
                <a:solidFill>
                  <a:prstClr val="white"/>
                </a:solidFill>
                <a:latin typeface="思源黑体 CN Bold"/>
                <a:ea typeface="思源黑体 CN Bold"/>
              </a:rPr>
              <a:t>重点问题反馈解决</a:t>
            </a:r>
            <a:endParaRPr lang="en-US" altLang="zh-CN" sz="2200" dirty="0">
              <a:solidFill>
                <a:prstClr val="white"/>
              </a:solidFill>
              <a:latin typeface="思源黑体 CN Bold"/>
              <a:ea typeface="思源黑体 CN Bold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200" dirty="0">
                <a:solidFill>
                  <a:prstClr val="white"/>
                </a:solidFill>
                <a:latin typeface="思源黑体 CN Bold"/>
                <a:ea typeface="思源黑体 CN Bold"/>
              </a:rPr>
              <a:t>布置当天工作内容</a:t>
            </a:r>
            <a:endParaRPr lang="en-US" altLang="zh-CN" sz="2200" dirty="0">
              <a:solidFill>
                <a:prstClr val="white"/>
              </a:solidFill>
              <a:latin typeface="思源黑体 CN Bold"/>
              <a:ea typeface="思源黑体 CN Bold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200" dirty="0">
                <a:solidFill>
                  <a:prstClr val="white"/>
                </a:solidFill>
                <a:latin typeface="思源黑体 CN Bold"/>
                <a:ea typeface="思源黑体 CN Bold"/>
              </a:rPr>
              <a:t>部署重点项目工作</a:t>
            </a:r>
            <a:endParaRPr lang="en-US" altLang="zh-CN" sz="2200" dirty="0">
              <a:solidFill>
                <a:prstClr val="white"/>
              </a:solidFill>
              <a:latin typeface="思源黑体 CN Bold"/>
              <a:ea typeface="思源黑体 CN Bold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200" dirty="0">
                <a:solidFill>
                  <a:prstClr val="white"/>
                </a:solidFill>
                <a:latin typeface="思源黑体 CN Bold"/>
                <a:ea typeface="思源黑体 CN Bold"/>
              </a:rPr>
              <a:t>落实公司战略目标</a:t>
            </a:r>
            <a:endParaRPr lang="en-US" altLang="zh-CN" sz="2200" dirty="0">
              <a:solidFill>
                <a:prstClr val="white"/>
              </a:solidFill>
              <a:latin typeface="思源黑体 CN Bold"/>
              <a:ea typeface="思源黑体 CN Bold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200" dirty="0">
                <a:solidFill>
                  <a:prstClr val="white"/>
                </a:solidFill>
                <a:latin typeface="思源黑体 CN Bold"/>
                <a:ea typeface="思源黑体 CN Bold"/>
              </a:rPr>
              <a:t>···</a:t>
            </a:r>
            <a:endParaRPr lang="zh-CN" altLang="en-US" sz="2200" dirty="0">
              <a:solidFill>
                <a:prstClr val="white"/>
              </a:solidFill>
              <a:latin typeface="思源黑体 CN Bold"/>
              <a:ea typeface="思源黑体 CN Bold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4624833" y="535588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晨会目的：</a:t>
            </a:r>
            <a:endParaRPr lang="zh-CN" altLang="en-US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8144566" y="5693480"/>
            <a:ext cx="2667764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提升中层之间紧密合作</a:t>
            </a:r>
            <a:endParaRPr lang="en-US" altLang="zh-CN" sz="16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提高公司整体工作效率</a:t>
            </a:r>
            <a:endParaRPr lang="zh-CN" altLang="en-US" sz="16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069301" y="5693481"/>
            <a:ext cx="2947556" cy="73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清楚每日工作</a:t>
            </a: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目标</a:t>
            </a:r>
            <a:endParaRPr lang="zh-CN" altLang="en-US" sz="16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增强团队</a:t>
            </a: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执行力</a:t>
            </a:r>
            <a:endParaRPr lang="zh-CN" altLang="en-US" sz="16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管理提效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54328" y="683851"/>
            <a:ext cx="3282950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增加客户触达机会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4" r="1"/>
          <a:stretch>
            <a:fillRect/>
          </a:stretch>
        </p:blipFill>
        <p:spPr>
          <a:xfrm>
            <a:off x="1096364" y="1753169"/>
            <a:ext cx="2496840" cy="2583301"/>
          </a:xfrm>
          <a:prstGeom prst="rect">
            <a:avLst/>
          </a:prstGeom>
        </p:spPr>
      </p:pic>
      <p:sp>
        <p:nvSpPr>
          <p:cNvPr id="8" name="文本框 37"/>
          <p:cNvSpPr txBox="1"/>
          <p:nvPr>
            <p:custDataLst>
              <p:tags r:id="rId3"/>
            </p:custDataLst>
          </p:nvPr>
        </p:nvSpPr>
        <p:spPr>
          <a:xfrm>
            <a:off x="1245318" y="4757046"/>
            <a:ext cx="2347886" cy="150235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考虑到业务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需要，我们可以增加直接前往香港与客户面对面交流的机会。这不仅能增强互信，还能更直接地了解客户的需求和期望。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Roboto Regular"/>
              <a:ea typeface="思源黑体 CN Regular"/>
            </a:endParaRPr>
          </a:p>
        </p:txBody>
      </p:sp>
      <p:sp>
        <p:nvSpPr>
          <p:cNvPr id="9" name="矩形: 圆角 8"/>
          <p:cNvSpPr/>
          <p:nvPr>
            <p:custDataLst>
              <p:tags r:id="rId4"/>
            </p:custDataLst>
          </p:nvPr>
        </p:nvSpPr>
        <p:spPr>
          <a:xfrm flipH="1">
            <a:off x="1314322" y="3972905"/>
            <a:ext cx="1992317" cy="489254"/>
          </a:xfrm>
          <a:prstGeom prst="roundRect">
            <a:avLst>
              <a:gd name="adj" fmla="val 50000"/>
            </a:avLst>
          </a:prstGeom>
          <a:solidFill>
            <a:srgbClr val="1C328A"/>
          </a:solidFill>
          <a:ln w="25400" cap="flat" cmpd="sng" algn="ctr">
            <a:noFill/>
            <a:prstDash val="solid"/>
            <a:miter lim="800000"/>
          </a:ln>
          <a:effectLst>
            <a:outerShdw blurRad="151130" dist="75565" algn="tr" rotWithShape="0">
              <a:schemeClr val="bg1">
                <a:alpha val="32000"/>
              </a:schemeClr>
            </a:outerShdw>
          </a:effectLst>
        </p:spPr>
        <p:txBody>
          <a:bodyPr lIns="54407" tIns="27203" rIns="54407" bIns="27203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dirty="0">
                <a:solidFill>
                  <a:schemeClr val="bg1"/>
                </a:solidFill>
                <a:latin typeface="思源黑体 CN Bold"/>
                <a:ea typeface="思源黑体 CN Bold"/>
              </a:rPr>
              <a:t>赴港与客户见面</a:t>
            </a:r>
            <a:endParaRPr lang="zh-CN" altLang="en-US" sz="1600" dirty="0">
              <a:solidFill>
                <a:schemeClr val="bg1"/>
              </a:solidFill>
              <a:latin typeface="思源黑体 CN Bold"/>
              <a:ea typeface="思源黑体 CN Bold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9" r="16956"/>
          <a:stretch>
            <a:fillRect/>
          </a:stretch>
        </p:blipFill>
        <p:spPr>
          <a:xfrm>
            <a:off x="4875993" y="1833159"/>
            <a:ext cx="2496840" cy="2503311"/>
          </a:xfrm>
          <a:prstGeom prst="rect">
            <a:avLst/>
          </a:prstGeom>
        </p:spPr>
      </p:pic>
      <p:sp>
        <p:nvSpPr>
          <p:cNvPr id="22" name="文本框 56"/>
          <p:cNvSpPr txBox="1"/>
          <p:nvPr>
            <p:custDataLst>
              <p:tags r:id="rId6"/>
            </p:custDataLst>
          </p:nvPr>
        </p:nvSpPr>
        <p:spPr>
          <a:xfrm>
            <a:off x="5024947" y="4757046"/>
            <a:ext cx="2347886" cy="150235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通过面对面的沟通，我们可以更全面地展示公司的优势和服务能力，从而探索更多的合作可能性和机会。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3" name="矩形: 圆角 22"/>
          <p:cNvSpPr/>
          <p:nvPr>
            <p:custDataLst>
              <p:tags r:id="rId7"/>
            </p:custDataLst>
          </p:nvPr>
        </p:nvSpPr>
        <p:spPr>
          <a:xfrm flipH="1">
            <a:off x="5168613" y="3972905"/>
            <a:ext cx="1992317" cy="489254"/>
          </a:xfrm>
          <a:prstGeom prst="roundRect">
            <a:avLst>
              <a:gd name="adj" fmla="val 50000"/>
            </a:avLst>
          </a:prstGeom>
          <a:solidFill>
            <a:srgbClr val="BC0208"/>
          </a:solidFill>
          <a:ln w="25400" cap="flat" cmpd="sng" algn="ctr">
            <a:noFill/>
            <a:prstDash val="solid"/>
            <a:miter lim="800000"/>
          </a:ln>
          <a:effectLst>
            <a:outerShdw blurRad="151130" dist="75565" algn="tr" rotWithShape="0">
              <a:schemeClr val="bg1">
                <a:alpha val="32000"/>
              </a:schemeClr>
            </a:outerShdw>
          </a:effectLst>
        </p:spPr>
        <p:txBody>
          <a:bodyPr lIns="54407" tIns="27203" rIns="54407" bIns="27203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dirty="0">
                <a:solidFill>
                  <a:schemeClr val="bg1"/>
                </a:solidFill>
                <a:latin typeface="思源黑体 CN Bold"/>
                <a:ea typeface="思源黑体 CN Bold"/>
              </a:rPr>
              <a:t>放大合作机会</a:t>
            </a:r>
            <a:endParaRPr lang="zh-CN" altLang="en-US" sz="1600" dirty="0">
              <a:solidFill>
                <a:schemeClr val="bg1"/>
              </a:solidFill>
              <a:latin typeface="思源黑体 CN Bold"/>
              <a:ea typeface="思源黑体 CN Bold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019" y="1840657"/>
            <a:ext cx="2159000" cy="2495813"/>
          </a:xfrm>
          <a:prstGeom prst="rect">
            <a:avLst/>
          </a:prstGeom>
        </p:spPr>
      </p:pic>
      <p:sp>
        <p:nvSpPr>
          <p:cNvPr id="27" name="文本框 62"/>
          <p:cNvSpPr txBox="1"/>
          <p:nvPr>
            <p:custDataLst>
              <p:tags r:id="rId9"/>
            </p:custDataLst>
          </p:nvPr>
        </p:nvSpPr>
        <p:spPr>
          <a:xfrm>
            <a:off x="8697576" y="4757046"/>
            <a:ext cx="2347886" cy="150235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</a:rPr>
              <a:t>在与客户面对面的交流中，我们可以更直接地了解客户的业务需求和市场动态，从而为客户提供更加精准、个性化的解决方案。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8" name="矩形: 圆角 27"/>
          <p:cNvSpPr/>
          <p:nvPr>
            <p:custDataLst>
              <p:tags r:id="rId10"/>
            </p:custDataLst>
          </p:nvPr>
        </p:nvSpPr>
        <p:spPr>
          <a:xfrm flipH="1">
            <a:off x="8948242" y="3972905"/>
            <a:ext cx="1992317" cy="489254"/>
          </a:xfrm>
          <a:prstGeom prst="roundRect">
            <a:avLst>
              <a:gd name="adj" fmla="val 50000"/>
            </a:avLst>
          </a:prstGeom>
          <a:solidFill>
            <a:srgbClr val="1C328A"/>
          </a:solidFill>
          <a:ln w="25400" cap="flat" cmpd="sng" algn="ctr">
            <a:noFill/>
            <a:prstDash val="solid"/>
            <a:miter lim="800000"/>
          </a:ln>
          <a:effectLst>
            <a:outerShdw blurRad="151130" dist="75565" algn="tr" rotWithShape="0">
              <a:schemeClr val="bg1">
                <a:alpha val="32000"/>
              </a:schemeClr>
            </a:outerShdw>
          </a:effectLst>
        </p:spPr>
        <p:txBody>
          <a:bodyPr lIns="54407" tIns="27203" rIns="54407" bIns="27203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针对性服务方案</a:t>
            </a:r>
            <a:endParaRPr lang="zh-CN" altLang="en-US" sz="1600" b="1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业务提质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15" name="文本框 14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62583" y="683851"/>
            <a:ext cx="3266440" cy="4921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优化业务工作流程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2"/>
            </p:custDataLst>
          </p:nvPr>
        </p:nvGrpSpPr>
        <p:grpSpPr>
          <a:xfrm>
            <a:off x="905198" y="1830744"/>
            <a:ext cx="10381207" cy="3800028"/>
            <a:chOff x="905198" y="1662296"/>
            <a:chExt cx="10381207" cy="3800028"/>
          </a:xfrm>
        </p:grpSpPr>
        <p:sp>
          <p:nvSpPr>
            <p:cNvPr id="51" name="矩形: 圆角 42"/>
            <p:cNvSpPr/>
            <p:nvPr>
              <p:custDataLst>
                <p:tags r:id="rId3"/>
              </p:custDataLst>
            </p:nvPr>
          </p:nvSpPr>
          <p:spPr>
            <a:xfrm flipV="1">
              <a:off x="2605382" y="1808560"/>
              <a:ext cx="1300754" cy="1300754"/>
            </a:xfrm>
            <a:prstGeom prst="chevron">
              <a:avLst/>
            </a:prstGeom>
            <a:gradFill>
              <a:gsLst>
                <a:gs pos="39000">
                  <a:srgbClr val="F5F9FF"/>
                </a:gs>
                <a:gs pos="79000">
                  <a:schemeClr val="bg1">
                    <a:lumMod val="95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52" name="矩形: 圆角 42"/>
            <p:cNvSpPr/>
            <p:nvPr>
              <p:custDataLst>
                <p:tags r:id="rId4"/>
              </p:custDataLst>
            </p:nvPr>
          </p:nvSpPr>
          <p:spPr>
            <a:xfrm flipV="1">
              <a:off x="5202631" y="1808560"/>
              <a:ext cx="1300754" cy="1300754"/>
            </a:xfrm>
            <a:prstGeom prst="chevron">
              <a:avLst/>
            </a:prstGeom>
            <a:gradFill>
              <a:gsLst>
                <a:gs pos="39000">
                  <a:srgbClr val="F5F9FF"/>
                </a:gs>
                <a:gs pos="79000">
                  <a:schemeClr val="bg1">
                    <a:lumMod val="95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53" name="矩形: 圆角 42"/>
            <p:cNvSpPr/>
            <p:nvPr>
              <p:custDataLst>
                <p:tags r:id="rId5"/>
              </p:custDataLst>
            </p:nvPr>
          </p:nvSpPr>
          <p:spPr>
            <a:xfrm flipV="1">
              <a:off x="7799879" y="1808560"/>
              <a:ext cx="1300754" cy="1300754"/>
            </a:xfrm>
            <a:prstGeom prst="chevron">
              <a:avLst/>
            </a:prstGeom>
            <a:gradFill>
              <a:gsLst>
                <a:gs pos="39000">
                  <a:srgbClr val="F5F9FF"/>
                </a:gs>
                <a:gs pos="79000">
                  <a:schemeClr val="bg1">
                    <a:lumMod val="95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54" name="矩形: 圆角 42"/>
            <p:cNvSpPr/>
            <p:nvPr>
              <p:custDataLst>
                <p:tags r:id="rId6"/>
              </p:custDataLst>
            </p:nvPr>
          </p:nvSpPr>
          <p:spPr>
            <a:xfrm flipV="1">
              <a:off x="1366400" y="1662296"/>
              <a:ext cx="1593282" cy="1593282"/>
            </a:xfrm>
            <a:prstGeom prst="ellipse">
              <a:avLst/>
            </a:prstGeom>
            <a:solidFill>
              <a:srgbClr val="283C9F"/>
            </a:solidFill>
            <a:ln>
              <a:noFill/>
            </a:ln>
            <a:effectLst>
              <a:outerShdw blurRad="317500" dist="317500" dir="5400000" sx="90000" sy="90000" algn="t" rotWithShape="0">
                <a:srgbClr val="093C8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55" name="矩形: 圆角 42"/>
            <p:cNvSpPr/>
            <p:nvPr>
              <p:custDataLst>
                <p:tags r:id="rId7"/>
              </p:custDataLst>
            </p:nvPr>
          </p:nvSpPr>
          <p:spPr>
            <a:xfrm flipV="1">
              <a:off x="3963648" y="1662296"/>
              <a:ext cx="1593282" cy="1593282"/>
            </a:xfrm>
            <a:prstGeom prst="ellipse">
              <a:avLst/>
            </a:prstGeom>
            <a:solidFill>
              <a:srgbClr val="BC0208"/>
            </a:solidFill>
            <a:ln>
              <a:noFill/>
            </a:ln>
            <a:effectLst>
              <a:outerShdw blurRad="317500" dist="317500" dir="5400000" sx="90000" sy="90000" algn="t" rotWithShape="0">
                <a:srgbClr val="093C8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56" name="矩形: 圆角 42"/>
            <p:cNvSpPr/>
            <p:nvPr>
              <p:custDataLst>
                <p:tags r:id="rId8"/>
              </p:custDataLst>
            </p:nvPr>
          </p:nvSpPr>
          <p:spPr>
            <a:xfrm flipV="1">
              <a:off x="6560896" y="1662296"/>
              <a:ext cx="1593282" cy="1593282"/>
            </a:xfrm>
            <a:prstGeom prst="ellipse">
              <a:avLst/>
            </a:prstGeom>
            <a:solidFill>
              <a:srgbClr val="283C9F"/>
            </a:solidFill>
            <a:ln>
              <a:noFill/>
            </a:ln>
            <a:effectLst>
              <a:outerShdw blurRad="317500" dist="317500" dir="5400000" sx="90000" sy="90000" algn="t" rotWithShape="0">
                <a:srgbClr val="093C8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57" name="矩形: 圆角 42"/>
            <p:cNvSpPr/>
            <p:nvPr>
              <p:custDataLst>
                <p:tags r:id="rId9"/>
              </p:custDataLst>
            </p:nvPr>
          </p:nvSpPr>
          <p:spPr>
            <a:xfrm flipV="1">
              <a:off x="9158144" y="1662296"/>
              <a:ext cx="1593282" cy="1593282"/>
            </a:xfrm>
            <a:prstGeom prst="ellipse">
              <a:avLst/>
            </a:prstGeom>
            <a:solidFill>
              <a:srgbClr val="BC0208"/>
            </a:solidFill>
            <a:ln>
              <a:noFill/>
            </a:ln>
            <a:effectLst>
              <a:outerShdw blurRad="317500" dist="317500" dir="5400000" sx="90000" sy="90000" algn="t" rotWithShape="0">
                <a:srgbClr val="093C89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000000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endParaRPr>
            </a:p>
          </p:txBody>
        </p:sp>
        <p:sp>
          <p:nvSpPr>
            <p:cNvPr id="38" name="文本框 20"/>
            <p:cNvSpPr txBox="1"/>
            <p:nvPr>
              <p:custDataLst>
                <p:tags r:id="rId10"/>
              </p:custDataLst>
            </p:nvPr>
          </p:nvSpPr>
          <p:spPr>
            <a:xfrm>
              <a:off x="1623427" y="2133038"/>
              <a:ext cx="103094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200" dirty="0">
                  <a:ln w="19050">
                    <a:noFill/>
                  </a:ln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01</a:t>
              </a:r>
              <a:endParaRPr lang="en-US" altLang="zh-CN" sz="3200" dirty="0">
                <a:ln w="19050">
                  <a:noFill/>
                </a:ln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11"/>
              </p:custDataLst>
            </p:nvPr>
          </p:nvSpPr>
          <p:spPr>
            <a:xfrm>
              <a:off x="4243396" y="2133038"/>
              <a:ext cx="103094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200" dirty="0">
                  <a:ln w="19050">
                    <a:noFill/>
                  </a:ln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02</a:t>
              </a:r>
              <a:endParaRPr lang="en-US" altLang="zh-CN" sz="3200" dirty="0">
                <a:ln w="19050">
                  <a:noFill/>
                </a:ln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12"/>
              </p:custDataLst>
            </p:nvPr>
          </p:nvSpPr>
          <p:spPr>
            <a:xfrm>
              <a:off x="6820764" y="2133038"/>
              <a:ext cx="103094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200" dirty="0">
                  <a:ln w="19050">
                    <a:noFill/>
                  </a:ln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03</a:t>
              </a:r>
              <a:endParaRPr lang="en-US" altLang="zh-CN" sz="3200" dirty="0">
                <a:ln w="19050">
                  <a:noFill/>
                </a:ln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3"/>
              </p:custDataLst>
            </p:nvPr>
          </p:nvSpPr>
          <p:spPr>
            <a:xfrm>
              <a:off x="9440732" y="2133038"/>
              <a:ext cx="103094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200" dirty="0">
                  <a:ln w="19050">
                    <a:noFill/>
                  </a:ln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04</a:t>
              </a:r>
              <a:endParaRPr lang="en-US" altLang="zh-CN" sz="3200" dirty="0">
                <a:ln w="19050">
                  <a:noFill/>
                </a:ln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43" name="文本框 21"/>
            <p:cNvSpPr txBox="1"/>
            <p:nvPr>
              <p:custDataLst>
                <p:tags r:id="rId14"/>
              </p:custDataLst>
            </p:nvPr>
          </p:nvSpPr>
          <p:spPr>
            <a:xfrm>
              <a:off x="8829578" y="4112923"/>
              <a:ext cx="2251516" cy="73723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just" fontAlgn="auto">
                <a:lnSpc>
                  <a:spcPct val="150000"/>
                </a:lnSpc>
                <a:spcAft>
                  <a:spcPts val="500"/>
                </a:spcAft>
                <a:buNone/>
              </a:pPr>
              <a:r>
                <a:rPr lang="zh-CN" altLang="en-US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+mn-ea"/>
                </a:rPr>
                <a:t>每次沟通后，我们将对话题的完成度进行评估</a:t>
              </a:r>
              <a:endParaRPr lang="zh-CN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+mn-ea"/>
              </a:endParaRPr>
            </a:p>
          </p:txBody>
        </p:sp>
        <p:sp>
          <p:nvSpPr>
            <p:cNvPr id="44" name="文本框 22"/>
            <p:cNvSpPr txBox="1"/>
            <p:nvPr>
              <p:custDataLst>
                <p:tags r:id="rId15"/>
              </p:custDataLst>
            </p:nvPr>
          </p:nvSpPr>
          <p:spPr>
            <a:xfrm>
              <a:off x="8623473" y="3448086"/>
              <a:ext cx="2662932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400" dirty="0">
                  <a:solidFill>
                    <a:srgbClr val="404040"/>
                  </a:solidFill>
                  <a:latin typeface="思源黑体 CN Bold"/>
                  <a:ea typeface="思源黑体 CN Bold"/>
                  <a:sym typeface="+mn-ea"/>
                </a:rPr>
                <a:t>话题沟通完成度</a:t>
              </a:r>
              <a:endParaRPr lang="zh-CN" altLang="en-US" sz="2400" dirty="0">
                <a:solidFill>
                  <a:srgbClr val="404040"/>
                </a:solidFill>
                <a:latin typeface="思源黑体 CN Bold"/>
                <a:ea typeface="思源黑体 CN Bold"/>
                <a:sym typeface="+mn-ea"/>
              </a:endParaRPr>
            </a:p>
          </p:txBody>
        </p:sp>
        <p:sp>
          <p:nvSpPr>
            <p:cNvPr id="45" name="文本框 21"/>
            <p:cNvSpPr txBox="1"/>
            <p:nvPr>
              <p:custDataLst>
                <p:tags r:id="rId16"/>
              </p:custDataLst>
            </p:nvPr>
          </p:nvSpPr>
          <p:spPr>
            <a:xfrm>
              <a:off x="6231779" y="4111505"/>
              <a:ext cx="2251516" cy="13508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just" fontAlgn="auto">
                <a:lnSpc>
                  <a:spcPct val="150000"/>
                </a:lnSpc>
                <a:spcAft>
                  <a:spcPts val="500"/>
                </a:spcAft>
                <a:buNone/>
              </a:pPr>
              <a:r>
                <a:rPr lang="zh-CN" altLang="en-US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+mn-ea"/>
                </a:rPr>
                <a:t>为确保信息的准确传达，我们将制定合适的素材发送比例，确保客户能够及时收到所需的业务资料</a:t>
              </a:r>
              <a:endParaRPr lang="zh-CN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+mn-ea"/>
              </a:endParaRPr>
            </a:p>
          </p:txBody>
        </p:sp>
        <p:sp>
          <p:nvSpPr>
            <p:cNvPr id="46" name="文本框 22"/>
            <p:cNvSpPr txBox="1"/>
            <p:nvPr>
              <p:custDataLst>
                <p:tags r:id="rId17"/>
              </p:custDataLst>
            </p:nvPr>
          </p:nvSpPr>
          <p:spPr>
            <a:xfrm>
              <a:off x="6026071" y="3448086"/>
              <a:ext cx="2662932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400" dirty="0">
                  <a:solidFill>
                    <a:srgbClr val="404040"/>
                  </a:solidFill>
                  <a:latin typeface="思源黑体 CN Bold"/>
                  <a:ea typeface="思源黑体 CN Bold"/>
                  <a:sym typeface="+mn-ea"/>
                </a:rPr>
                <a:t>素材发送比例</a:t>
              </a:r>
              <a:endParaRPr lang="zh-CN" altLang="en-US" sz="2400" dirty="0">
                <a:solidFill>
                  <a:srgbClr val="404040"/>
                </a:solidFill>
                <a:latin typeface="思源黑体 CN Bold"/>
                <a:ea typeface="思源黑体 CN Bold"/>
                <a:sym typeface="+mn-ea"/>
              </a:endParaRPr>
            </a:p>
          </p:txBody>
        </p:sp>
        <p:sp>
          <p:nvSpPr>
            <p:cNvPr id="47" name="文本框 21"/>
            <p:cNvSpPr txBox="1"/>
            <p:nvPr>
              <p:custDataLst>
                <p:tags r:id="rId18"/>
              </p:custDataLst>
            </p:nvPr>
          </p:nvSpPr>
          <p:spPr>
            <a:xfrm>
              <a:off x="3633111" y="4111505"/>
              <a:ext cx="2251516" cy="13508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just" fontAlgn="auto">
                <a:lnSpc>
                  <a:spcPct val="150000"/>
                </a:lnSpc>
                <a:spcAft>
                  <a:spcPts val="500"/>
                </a:spcAft>
                <a:buNone/>
              </a:pPr>
              <a:r>
                <a:rPr lang="zh-CN" altLang="en-US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+mn-ea"/>
                </a:rPr>
                <a:t>结合不同的客户需求和业务阶段，我们将制定适当的视频通话和语音沟通频率，以提高沟通效率</a:t>
              </a:r>
              <a:endParaRPr lang="zh-CN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+mn-ea"/>
              </a:endParaRPr>
            </a:p>
          </p:txBody>
        </p:sp>
        <p:sp>
          <p:nvSpPr>
            <p:cNvPr id="48" name="文本框 22"/>
            <p:cNvSpPr txBox="1"/>
            <p:nvPr>
              <p:custDataLst>
                <p:tags r:id="rId19"/>
              </p:custDataLst>
            </p:nvPr>
          </p:nvSpPr>
          <p:spPr>
            <a:xfrm>
              <a:off x="3367649" y="3448086"/>
              <a:ext cx="2864129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400" dirty="0">
                  <a:solidFill>
                    <a:srgbClr val="404040"/>
                  </a:solidFill>
                  <a:latin typeface="思源黑体 CN Bold"/>
                  <a:ea typeface="思源黑体 CN Bold"/>
                  <a:sym typeface="+mn-ea"/>
                </a:rPr>
                <a:t>视频与语音频率</a:t>
              </a:r>
              <a:endParaRPr lang="zh-CN" altLang="en-US" sz="2400" dirty="0">
                <a:solidFill>
                  <a:srgbClr val="404040"/>
                </a:solidFill>
                <a:latin typeface="思源黑体 CN Bold"/>
                <a:ea typeface="思源黑体 CN Bold"/>
                <a:sym typeface="+mn-ea"/>
              </a:endParaRPr>
            </a:p>
          </p:txBody>
        </p:sp>
        <p:sp>
          <p:nvSpPr>
            <p:cNvPr id="49" name="文本框 21"/>
            <p:cNvSpPr txBox="1"/>
            <p:nvPr>
              <p:custDataLst>
                <p:tags r:id="rId20"/>
              </p:custDataLst>
            </p:nvPr>
          </p:nvSpPr>
          <p:spPr>
            <a:xfrm>
              <a:off x="1037283" y="4102259"/>
              <a:ext cx="2251516" cy="106045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just" fontAlgn="auto">
                <a:lnSpc>
                  <a:spcPct val="150000"/>
                </a:lnSpc>
                <a:spcAft>
                  <a:spcPts val="500"/>
                </a:spcAft>
                <a:buNone/>
              </a:pPr>
              <a:r>
                <a:rPr lang="zh-CN" altLang="en-US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 Regular"/>
                  <a:ea typeface="思源黑体 CN Regular"/>
                  <a:sym typeface="+mn-ea"/>
                </a:rPr>
                <a:t>为确保业务的高效推进，我们将明确每周与客户的沟通频率</a:t>
              </a:r>
              <a:endParaRPr lang="zh-CN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Roboto Regular"/>
                <a:ea typeface="思源黑体 CN Regular"/>
                <a:sym typeface="+mn-ea"/>
              </a:endParaRPr>
            </a:p>
          </p:txBody>
        </p:sp>
        <p:sp>
          <p:nvSpPr>
            <p:cNvPr id="50" name="文本框 22"/>
            <p:cNvSpPr txBox="1"/>
            <p:nvPr>
              <p:custDataLst>
                <p:tags r:id="rId21"/>
              </p:custDataLst>
            </p:nvPr>
          </p:nvSpPr>
          <p:spPr>
            <a:xfrm>
              <a:off x="905198" y="3448086"/>
              <a:ext cx="2383601" cy="4616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400" dirty="0">
                  <a:solidFill>
                    <a:srgbClr val="404040"/>
                  </a:solidFill>
                  <a:latin typeface="思源黑体 CN Bold"/>
                  <a:ea typeface="思源黑体 CN Bold"/>
                  <a:sym typeface="+mn-ea"/>
                </a:rPr>
                <a:t>沟通频率</a:t>
              </a:r>
              <a:endParaRPr lang="zh-CN" altLang="en-US" sz="2400" dirty="0">
                <a:solidFill>
                  <a:srgbClr val="404040"/>
                </a:solidFill>
                <a:latin typeface="思源黑体 CN Bold"/>
                <a:ea typeface="思源黑体 CN Bold"/>
                <a:sym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业务提质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2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462583" y="683851"/>
            <a:ext cx="3266440" cy="4921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建立客户分级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标准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思源宋体 Heavy" panose="020209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59644" y="1387903"/>
            <a:ext cx="11830760" cy="2151835"/>
            <a:chOff x="259644" y="1387903"/>
            <a:chExt cx="11830760" cy="215183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245" b="26584"/>
            <a:stretch>
              <a:fillRect/>
            </a:stretch>
          </p:blipFill>
          <p:spPr>
            <a:xfrm>
              <a:off x="1732479" y="1387903"/>
              <a:ext cx="10287000" cy="2132830"/>
            </a:xfrm>
            <a:prstGeom prst="rect">
              <a:avLst/>
            </a:prstGeom>
          </p:spPr>
        </p:pic>
        <p:grpSp>
          <p:nvGrpSpPr>
            <p:cNvPr id="26" name="组合 25"/>
            <p:cNvGrpSpPr/>
            <p:nvPr/>
          </p:nvGrpSpPr>
          <p:grpSpPr>
            <a:xfrm>
              <a:off x="259644" y="1387903"/>
              <a:ext cx="11830760" cy="2151835"/>
              <a:chOff x="186266" y="2081381"/>
              <a:chExt cx="11830760" cy="2151835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186266" y="2081381"/>
                <a:ext cx="11830760" cy="2151835"/>
              </a:xfrm>
              <a:prstGeom prst="rect">
                <a:avLst/>
              </a:prstGeom>
              <a:gradFill flip="none" rotWithShape="1">
                <a:gsLst>
                  <a:gs pos="0">
                    <a:srgbClr val="1C328A">
                      <a:alpha val="0"/>
                    </a:srgbClr>
                  </a:gs>
                  <a:gs pos="77000">
                    <a:srgbClr val="1C328A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592246" y="2348646"/>
                <a:ext cx="4592177" cy="521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800" dirty="0">
                    <a:solidFill>
                      <a:schemeClr val="bg1"/>
                    </a:solidFill>
                    <a:latin typeface="思源黑体 CN Bold"/>
                    <a:ea typeface="思源黑体 CN Bold"/>
                  </a:rPr>
                  <a:t>严格的客户分级</a:t>
                </a:r>
                <a:r>
                  <a:rPr lang="zh-CN" altLang="en-US" sz="2800" dirty="0">
                    <a:solidFill>
                      <a:schemeClr val="bg1"/>
                    </a:solidFill>
                    <a:latin typeface="思源黑体 CN Bold"/>
                    <a:ea typeface="思源黑体 CN Bold"/>
                  </a:rPr>
                  <a:t>标准</a:t>
                </a:r>
                <a:endParaRPr lang="zh-CN" altLang="en-US" sz="2800" dirty="0">
                  <a:solidFill>
                    <a:schemeClr val="bg1"/>
                  </a:solidFill>
                  <a:latin typeface="思源黑体 CN Bold"/>
                  <a:ea typeface="思源黑体 CN Bold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591350" y="2791771"/>
                <a:ext cx="5430376" cy="1383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latin typeface="Roboto Regular"/>
                    <a:ea typeface="思源黑体 CN Regular"/>
                  </a:rPr>
                  <a:t>为了更好地满足不同类型客户的需求，提升客户服务的专业性和效率，我们将建立一套严格的客户分级系统。这一系统将基于客户的综合价值、合作潜力、行业影响力等因素，将客户划分为不同的等级，并为每个等级制定相应的服务策略和管理标准。</a:t>
                </a:r>
                <a:endParaRPr lang="zh-CN" altLang="en-US" sz="1400" dirty="0">
                  <a:solidFill>
                    <a:schemeClr val="bg1"/>
                  </a:solidFill>
                  <a:latin typeface="Roboto Regular"/>
                  <a:ea typeface="思源黑体 CN Regular"/>
                </a:endParaRPr>
              </a:p>
            </p:txBody>
          </p:sp>
        </p:grpSp>
      </p:grpSp>
      <p:cxnSp>
        <p:nvCxnSpPr>
          <p:cNvPr id="30" name="直接连接符 29"/>
          <p:cNvCxnSpPr/>
          <p:nvPr>
            <p:custDataLst>
              <p:tags r:id="rId3"/>
            </p:custDataLst>
          </p:nvPr>
        </p:nvCxnSpPr>
        <p:spPr>
          <a:xfrm>
            <a:off x="2645265" y="4066414"/>
            <a:ext cx="6912768" cy="0"/>
          </a:xfrm>
          <a:prstGeom prst="line">
            <a:avLst/>
          </a:prstGeom>
          <a:ln>
            <a:solidFill>
              <a:srgbClr val="C00000">
                <a:alpha val="45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/>
          <p:cNvGrpSpPr/>
          <p:nvPr>
            <p:custDataLst>
              <p:tags r:id="rId4"/>
            </p:custDataLst>
          </p:nvPr>
        </p:nvGrpSpPr>
        <p:grpSpPr>
          <a:xfrm>
            <a:off x="971695" y="3615938"/>
            <a:ext cx="11524981" cy="2291520"/>
            <a:chOff x="199868" y="3447216"/>
            <a:chExt cx="11524981" cy="2291520"/>
          </a:xfrm>
        </p:grpSpPr>
        <p:grpSp>
          <p:nvGrpSpPr>
            <p:cNvPr id="44" name="组合 43"/>
            <p:cNvGrpSpPr/>
            <p:nvPr/>
          </p:nvGrpSpPr>
          <p:grpSpPr>
            <a:xfrm>
              <a:off x="199868" y="3447216"/>
              <a:ext cx="3482603" cy="2115673"/>
              <a:chOff x="1450696" y="3778382"/>
              <a:chExt cx="3482603" cy="2115673"/>
            </a:xfrm>
          </p:grpSpPr>
          <p:sp>
            <p:nvSpPr>
              <p:cNvPr id="32" name="椭圆 31"/>
              <p:cNvSpPr/>
              <p:nvPr>
                <p:custDataLst>
                  <p:tags r:id="rId5"/>
                </p:custDataLst>
              </p:nvPr>
            </p:nvSpPr>
            <p:spPr>
              <a:xfrm>
                <a:off x="2357233" y="3778382"/>
                <a:ext cx="576064" cy="576064"/>
              </a:xfrm>
              <a:prstGeom prst="ellipse">
                <a:avLst/>
              </a:prstGeom>
              <a:solidFill>
                <a:srgbClr val="002A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b="1" dirty="0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rPr>
                  <a:t>1</a:t>
                </a:r>
                <a:endParaRPr lang="zh-CN" altLang="en-US" b="1" dirty="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grpSp>
            <p:nvGrpSpPr>
              <p:cNvPr id="35" name="组合 34"/>
              <p:cNvGrpSpPr/>
              <p:nvPr/>
            </p:nvGrpSpPr>
            <p:grpSpPr>
              <a:xfrm>
                <a:off x="1450696" y="4540540"/>
                <a:ext cx="3482603" cy="1353515"/>
                <a:chOff x="1739439" y="4593090"/>
                <a:chExt cx="3482603" cy="1353515"/>
              </a:xfrm>
            </p:grpSpPr>
            <p:sp>
              <p:nvSpPr>
                <p:cNvPr id="36" name="文本框 11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2113039" y="5055065"/>
                  <a:ext cx="3109003" cy="8915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</a:lstStyle>
                <a:p>
                  <a:pPr marL="171450" indent="-171450" algn="just">
                    <a:lnSpc>
                      <a:spcPct val="13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2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Roboto Regular"/>
                      <a:ea typeface="思源黑体 CN Regular"/>
                    </a:rPr>
                    <a:t>综合价值</a:t>
                  </a:r>
                  <a:endParaRPr lang="zh-CN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endParaRPr>
                </a:p>
                <a:p>
                  <a:pPr marL="171450" indent="-171450" algn="just">
                    <a:lnSpc>
                      <a:spcPct val="130000"/>
                    </a:lnSpc>
                    <a:buFont typeface="Arial" panose="020B0604020202020204" pitchFamily="34" charset="0"/>
                    <a:buChar char="•"/>
                  </a:pPr>
                  <a:r>
                    <a:rPr lang="zh-CN" altLang="en-US" sz="20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Roboto Regular"/>
                      <a:ea typeface="思源黑体 CN Regular"/>
                    </a:rPr>
                    <a:t>合作潜力</a:t>
                  </a:r>
                  <a:endParaRPr lang="zh-CN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endParaRPr>
                </a:p>
              </p:txBody>
            </p:sp>
            <p:sp>
              <p:nvSpPr>
                <p:cNvPr id="37" name="文本框 12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739439" y="4593090"/>
                  <a:ext cx="2320771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sz="3400">
                      <a:gradFill>
                        <a:gsLst>
                          <a:gs pos="0">
                            <a:schemeClr val="accent1"/>
                          </a:gs>
                          <a:gs pos="100000">
                            <a:schemeClr val="accent2"/>
                          </a:gs>
                        </a:gsLst>
                        <a:lin ang="2700000" scaled="1"/>
                      </a:gradFill>
                      <a:latin typeface="+mj-ea"/>
                      <a:ea typeface="+mj-ea"/>
                    </a:defRPr>
                  </a:lvl1pPr>
                </a:lstStyle>
                <a:p>
                  <a:pPr algn="ctr"/>
                  <a:r>
                    <a:rPr lang="zh-CN" altLang="en-US" sz="2000" dirty="0">
                      <a:solidFill>
                        <a:srgbClr val="1C328A"/>
                      </a:solidFill>
                      <a:latin typeface="思源黑体 CN Bold"/>
                      <a:ea typeface="思源黑体 CN Bold"/>
                    </a:rPr>
                    <a:t>客户分级标准</a:t>
                  </a:r>
                  <a:endParaRPr lang="zh-CN" altLang="en-US" sz="2000" dirty="0">
                    <a:solidFill>
                      <a:srgbClr val="1C328A"/>
                    </a:solidFill>
                    <a:latin typeface="思源黑体 CN Bold"/>
                    <a:ea typeface="思源黑体 CN Bold"/>
                  </a:endParaRPr>
                </a:p>
              </p:txBody>
            </p:sp>
          </p:grpSp>
        </p:grpSp>
        <p:grpSp>
          <p:nvGrpSpPr>
            <p:cNvPr id="46" name="组合 45"/>
            <p:cNvGrpSpPr/>
            <p:nvPr/>
          </p:nvGrpSpPr>
          <p:grpSpPr>
            <a:xfrm>
              <a:off x="4162892" y="3447216"/>
              <a:ext cx="4614282" cy="2291520"/>
              <a:chOff x="5453316" y="3778382"/>
              <a:chExt cx="4614282" cy="2291520"/>
            </a:xfrm>
          </p:grpSpPr>
          <p:sp>
            <p:nvSpPr>
              <p:cNvPr id="33" name="椭圆 32"/>
              <p:cNvSpPr/>
              <p:nvPr>
                <p:custDataLst>
                  <p:tags r:id="rId8"/>
                </p:custDataLst>
              </p:nvPr>
            </p:nvSpPr>
            <p:spPr>
              <a:xfrm>
                <a:off x="6325669" y="3778382"/>
                <a:ext cx="576064" cy="57606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b="1" dirty="0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rPr>
                  <a:t>2</a:t>
                </a:r>
                <a:endParaRPr lang="zh-CN" altLang="en-US" b="1" dirty="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39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921401" y="4778312"/>
                <a:ext cx="4146197" cy="1291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</a:lstStyle>
              <a:p>
                <a:pPr marL="171450" indent="-171450" algn="just">
                  <a:lnSpc>
                    <a:spcPct val="130000"/>
                  </a:lnSpc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高级客户：</a:t>
                </a:r>
                <a:endPara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  <a:p>
                <a:pPr marL="171450" indent="-171450" algn="just">
                  <a:lnSpc>
                    <a:spcPct val="130000"/>
                  </a:lnSpc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中级客户：</a:t>
                </a:r>
                <a:endPara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  <a:p>
                <a:pPr marL="171450" indent="-171450" algn="just">
                  <a:lnSpc>
                    <a:spcPct val="130000"/>
                  </a:lnSpc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基础客户。</a:t>
                </a:r>
                <a:endPara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</p:txBody>
          </p:sp>
          <p:sp>
            <p:nvSpPr>
              <p:cNvPr id="40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453316" y="4540540"/>
                <a:ext cx="232077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340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2"/>
                        </a:gs>
                      </a:gsLst>
                      <a:lin ang="2700000" scaled="1"/>
                    </a:gradFill>
                    <a:latin typeface="+mj-ea"/>
                    <a:ea typeface="+mj-ea"/>
                  </a:defRPr>
                </a:lvl1pPr>
              </a:lstStyle>
              <a:p>
                <a:pPr algn="ctr"/>
                <a:r>
                  <a:rPr lang="zh-CN" altLang="en-US" sz="2000" dirty="0">
                    <a:solidFill>
                      <a:srgbClr val="1C328A"/>
                    </a:solidFill>
                    <a:latin typeface="思源黑体 CN Bold"/>
                    <a:ea typeface="思源黑体 CN Bold"/>
                  </a:rPr>
                  <a:t>服务策略与管理标准</a:t>
                </a:r>
                <a:endParaRPr lang="zh-CN" altLang="en-US" sz="2000" dirty="0">
                  <a:solidFill>
                    <a:srgbClr val="1C328A"/>
                  </a:solidFill>
                  <a:latin typeface="思源黑体 CN Bold"/>
                  <a:ea typeface="思源黑体 CN Bold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8126614" y="3447216"/>
              <a:ext cx="3598235" cy="2080065"/>
              <a:chOff x="8845707" y="3778382"/>
              <a:chExt cx="3598235" cy="208006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9718060" y="3778382"/>
                <a:ext cx="576064" cy="576064"/>
              </a:xfrm>
              <a:prstGeom prst="ellipse">
                <a:avLst/>
              </a:prstGeom>
              <a:solidFill>
                <a:srgbClr val="002A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b="1" dirty="0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</a:rPr>
                  <a:t>3</a:t>
                </a:r>
                <a:endParaRPr lang="zh-CN" altLang="en-US" b="1" dirty="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endParaRPr>
              </a:p>
            </p:txBody>
          </p:sp>
          <p:sp>
            <p:nvSpPr>
              <p:cNvPr id="42" name="文本框 15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9333542" y="4966907"/>
                <a:ext cx="3110400" cy="891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</a:lstStyle>
              <a:p>
                <a:pPr marL="171450" indent="-171450" algn="just">
                  <a:lnSpc>
                    <a:spcPct val="130000"/>
                  </a:lnSpc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客户跟踪</a:t>
                </a:r>
                <a:endPara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  <a:p>
                <a:pPr marL="171450" indent="-171450" algn="just">
                  <a:lnSpc>
                    <a:spcPct val="130000"/>
                  </a:lnSpc>
                  <a:buClrTx/>
                  <a:buSzTx/>
                  <a:buFont typeface="Arial" panose="020B0604020202020204" pitchFamily="34" charset="0"/>
                  <a:buChar char="•"/>
                </a:pPr>
                <a:r>
                  <a:rPr lang="zh-CN" altLang="en-US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Roboto Regular"/>
                    <a:ea typeface="思源黑体 CN Regular"/>
                  </a:rPr>
                  <a:t>客户反馈</a:t>
                </a:r>
                <a:endParaRPr lang="zh-CN" altLang="en-US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 Regular"/>
                  <a:ea typeface="思源黑体 CN Regular"/>
                </a:endParaRPr>
              </a:p>
            </p:txBody>
          </p:sp>
          <p:sp>
            <p:nvSpPr>
              <p:cNvPr id="43" name="文本框 1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8845707" y="4540540"/>
                <a:ext cx="2320771" cy="30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3400"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2"/>
                        </a:gs>
                      </a:gsLst>
                      <a:lin ang="2700000" scaled="1"/>
                    </a:gradFill>
                    <a:latin typeface="+mj-ea"/>
                    <a:ea typeface="+mj-ea"/>
                  </a:defRPr>
                </a:lvl1pPr>
              </a:lstStyle>
              <a:p>
                <a:pPr algn="ctr"/>
                <a:r>
                  <a:rPr lang="zh-CN" altLang="en-US" sz="2000" dirty="0">
                    <a:solidFill>
                      <a:srgbClr val="1C328A"/>
                    </a:solidFill>
                    <a:latin typeface="思源黑体 CN Bold"/>
                    <a:ea typeface="思源黑体 CN Bold"/>
                  </a:rPr>
                  <a:t>实施与</a:t>
                </a:r>
                <a:r>
                  <a:rPr lang="zh-CN" altLang="en-US" sz="2000" dirty="0">
                    <a:solidFill>
                      <a:srgbClr val="1C328A"/>
                    </a:solidFill>
                    <a:latin typeface="思源黑体 CN Bold"/>
                    <a:ea typeface="思源黑体 CN Bold"/>
                  </a:rPr>
                  <a:t>反馈</a:t>
                </a:r>
                <a:endParaRPr lang="zh-CN" altLang="en-US" sz="2000" dirty="0">
                  <a:solidFill>
                    <a:srgbClr val="1C328A"/>
                  </a:solidFill>
                  <a:latin typeface="思源黑体 CN Bold"/>
                  <a:ea typeface="思源黑体 CN Bold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业务提质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8913416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3428405" y="683851"/>
            <a:ext cx="533479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建立客户资源分流流程与标准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319213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951220" y="1353759"/>
            <a:ext cx="4824536" cy="5336409"/>
            <a:chOff x="6947570" y="1308603"/>
            <a:chExt cx="4824536" cy="5336409"/>
          </a:xfrm>
        </p:grpSpPr>
        <p:sp>
          <p:nvSpPr>
            <p:cNvPr id="23" name="矩形 22"/>
            <p:cNvSpPr/>
            <p:nvPr/>
          </p:nvSpPr>
          <p:spPr>
            <a:xfrm>
              <a:off x="6947570" y="1308603"/>
              <a:ext cx="4824536" cy="5336409"/>
            </a:xfrm>
            <a:prstGeom prst="rect">
              <a:avLst/>
            </a:prstGeom>
            <a:solidFill>
              <a:srgbClr val="C0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24" name="文本框 9"/>
            <p:cNvSpPr txBox="1"/>
            <p:nvPr/>
          </p:nvSpPr>
          <p:spPr>
            <a:xfrm>
              <a:off x="8228049" y="2825974"/>
              <a:ext cx="2607241" cy="25339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</a:lstStyle>
            <a:p>
              <a:pPr algn="just">
                <a:lnSpc>
                  <a:spcPct val="130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Roboto Regular"/>
                  <a:ea typeface="思源黑体 CN Regular"/>
                </a:rPr>
                <a:t>随着公司业务的快速发展，客户资源的有效管理和分配成为一项关键任务。为确保每个客户都能得到适当的关注和服务，实现客户资源的最大化利用，我们将建立严格的客户资源分流流程与标准。</a:t>
              </a:r>
              <a:endParaRPr lang="zh-CN" altLang="en-US" sz="1600" dirty="0">
                <a:solidFill>
                  <a:schemeClr val="bg1"/>
                </a:solidFill>
                <a:latin typeface="Roboto Regular"/>
                <a:ea typeface="思源黑体 CN Regular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7822893" y="1838668"/>
              <a:ext cx="304584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zh-CN" altLang="en-US" sz="2400" dirty="0">
                  <a:solidFill>
                    <a:schemeClr val="bg1"/>
                  </a:solidFill>
                  <a:latin typeface="思源黑体 CN Bold"/>
                  <a:ea typeface="思源黑体 CN Bold"/>
                </a:rPr>
                <a:t>客户资源</a:t>
              </a:r>
              <a:endParaRPr lang="en-US" altLang="zh-CN" sz="2400" dirty="0">
                <a:solidFill>
                  <a:schemeClr val="bg1"/>
                </a:solidFill>
                <a:latin typeface="思源黑体 CN Bold"/>
                <a:ea typeface="思源黑体 CN Bold"/>
              </a:endParaRPr>
            </a:p>
            <a:p>
              <a:pPr algn="r"/>
              <a:r>
                <a:rPr lang="zh-CN" altLang="en-US" sz="2400" dirty="0">
                  <a:solidFill>
                    <a:schemeClr val="bg1"/>
                  </a:solidFill>
                  <a:latin typeface="思源黑体 CN Bold"/>
                  <a:ea typeface="思源黑体 CN Bold"/>
                </a:rPr>
                <a:t>分流流程与标准</a:t>
              </a:r>
              <a:endParaRPr lang="zh-CN" altLang="en-US" sz="2400" dirty="0">
                <a:solidFill>
                  <a:schemeClr val="bg1"/>
                </a:solidFill>
                <a:latin typeface="思源黑体 CN Bold"/>
                <a:ea typeface="思源黑体 CN Bold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>
              <a:off x="10356626" y="5530012"/>
              <a:ext cx="575692" cy="15460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479768" y="1483319"/>
            <a:ext cx="7200428" cy="1180928"/>
          </a:xfrm>
          <a:prstGeom prst="rect">
            <a:avLst/>
          </a:prstGeom>
          <a:solidFill>
            <a:schemeClr val="bg1"/>
          </a:solidFill>
          <a:ln>
            <a:solidFill>
              <a:srgbClr val="002A73"/>
            </a:solidFill>
          </a:ln>
          <a:effectLst>
            <a:outerShdw blurRad="279400" dist="279400" dir="5400000" algn="t" rotWithShape="0">
              <a:srgbClr val="283C9F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79768" y="2787393"/>
            <a:ext cx="7200428" cy="1180928"/>
          </a:xfrm>
          <a:prstGeom prst="rect">
            <a:avLst/>
          </a:prstGeom>
          <a:solidFill>
            <a:schemeClr val="bg1"/>
          </a:solidFill>
          <a:ln>
            <a:solidFill>
              <a:srgbClr val="BC0208"/>
            </a:solidFill>
          </a:ln>
          <a:effectLst>
            <a:outerShdw blurRad="279400" dist="279400" dir="5400000" algn="t" rotWithShape="0">
              <a:srgbClr val="283C9F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79768" y="4091466"/>
            <a:ext cx="7200428" cy="1180928"/>
          </a:xfrm>
          <a:prstGeom prst="rect">
            <a:avLst/>
          </a:prstGeom>
          <a:solidFill>
            <a:schemeClr val="bg1"/>
          </a:solidFill>
          <a:ln>
            <a:solidFill>
              <a:srgbClr val="002A73"/>
            </a:solidFill>
          </a:ln>
          <a:effectLst>
            <a:outerShdw blurRad="279400" dist="279400" dir="5400000" algn="t" rotWithShape="0">
              <a:srgbClr val="283C9F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509550" y="1555832"/>
            <a:ext cx="2738287" cy="400110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rgbClr val="283C9F"/>
                </a:solidFill>
                <a:latin typeface="思源黑体 CN Bold"/>
                <a:ea typeface="思源黑体 CN Bold"/>
              </a:rPr>
              <a:t>统一分流原则</a:t>
            </a:r>
            <a:endParaRPr lang="zh-CN" altLang="en-US" sz="2000" dirty="0">
              <a:solidFill>
                <a:srgbClr val="283C9F"/>
              </a:solidFill>
              <a:latin typeface="思源黑体 CN Bold"/>
              <a:ea typeface="思源黑体 CN Bold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509549" y="1916724"/>
            <a:ext cx="6166997" cy="675762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公平性原则：分流过程将确保所有客户在同等条件下受到公平对待，避免任何形式的歧视或偏见。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透明性原则：分流标准和流程将对外公开，确保客户了解并认同我们的分流决策。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效率优先原则：我们将根据客户的需求和公司的服务能力，优先分配资源给最有潜力或最需要关注的客户。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509550" y="2900550"/>
            <a:ext cx="2738287" cy="400110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rgbClr val="C00000"/>
                </a:solidFill>
                <a:latin typeface="思源黑体 CN Bold"/>
                <a:ea typeface="思源黑体 CN Bold"/>
              </a:rPr>
              <a:t>分流流程制定</a:t>
            </a:r>
            <a:endParaRPr lang="zh-CN" altLang="en-US" sz="2000" dirty="0">
              <a:solidFill>
                <a:srgbClr val="C00000"/>
              </a:solidFill>
              <a:latin typeface="思源黑体 CN Bold"/>
              <a:ea typeface="思源黑体 CN Bold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509549" y="3230446"/>
            <a:ext cx="6166997" cy="707886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客户评估：对客户的价值、需求和潜力进行评估，包括客户的历史交易记录、市场份额、增长潜力等因素。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资源分配：根据评估结果，合理分配公司资源，以确保每个客户都能得到适当的关注和服务。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持续监控与调整：定期监控分流效果，并根据实际情况进行调整和优化，以确保分流流程的持续优化和改进。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509550" y="4180630"/>
            <a:ext cx="2738287" cy="400110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rgbClr val="283C9F"/>
                </a:solidFill>
                <a:latin typeface="思源黑体 CN Bold"/>
                <a:ea typeface="思源黑体 CN Bold"/>
              </a:rPr>
              <a:t>实施与保障</a:t>
            </a:r>
            <a:endParaRPr lang="zh-CN" altLang="en-US" sz="2000" dirty="0">
              <a:solidFill>
                <a:srgbClr val="283C9F"/>
              </a:solidFill>
              <a:latin typeface="思源黑体 CN Bold"/>
              <a:ea typeface="思源黑体 CN Bold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509549" y="4541520"/>
            <a:ext cx="6166997" cy="678584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内部培训：对相关员工进行分流流程和标准的培训，确保员工理解并遵循分流决策。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技术支持：利用先进的客户关系管理系统（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CRM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）等工具，提高分流流程的效率和准确性。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客户反馈：积极收集客户对分流流程的反馈意见，并根据客户需求进行持续改进。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749566" y="1777638"/>
            <a:ext cx="648000" cy="648000"/>
          </a:xfrm>
          <a:prstGeom prst="ellipse">
            <a:avLst/>
          </a:prstGeom>
          <a:solidFill>
            <a:srgbClr val="283C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01</a:t>
            </a:r>
            <a:endParaRPr lang="zh-CN" altLang="en-US" dirty="0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749566" y="3084177"/>
            <a:ext cx="648000" cy="64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02</a:t>
            </a:r>
            <a:endParaRPr lang="zh-CN" altLang="en-US" dirty="0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749566" y="4369436"/>
            <a:ext cx="648000" cy="648000"/>
          </a:xfrm>
          <a:prstGeom prst="ellipse">
            <a:avLst/>
          </a:prstGeom>
          <a:solidFill>
            <a:srgbClr val="283C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03</a:t>
            </a:r>
            <a:endParaRPr lang="zh-CN" altLang="en-US" dirty="0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76118" y="5395539"/>
            <a:ext cx="7200428" cy="1180928"/>
          </a:xfrm>
          <a:prstGeom prst="rect">
            <a:avLst/>
          </a:prstGeom>
          <a:solidFill>
            <a:schemeClr val="bg1"/>
          </a:solidFill>
          <a:ln>
            <a:solidFill>
              <a:srgbClr val="BC0208"/>
            </a:solidFill>
          </a:ln>
          <a:effectLst>
            <a:outerShdw blurRad="279400" dist="279400" dir="5400000" algn="t" rotWithShape="0">
              <a:srgbClr val="283C9F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1505900" y="5508698"/>
            <a:ext cx="2738287" cy="400110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solidFill>
                  <a:srgbClr val="C00000"/>
                </a:solidFill>
                <a:latin typeface="思源黑体 CN Bold"/>
                <a:ea typeface="思源黑体 CN Bold"/>
              </a:rPr>
              <a:t>预期效果</a:t>
            </a:r>
            <a:endParaRPr lang="zh-CN" altLang="en-US" sz="2000" dirty="0">
              <a:solidFill>
                <a:srgbClr val="C00000"/>
              </a:solidFill>
              <a:latin typeface="思源黑体 CN Bold"/>
              <a:ea typeface="思源黑体 CN Bold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1505898" y="5838593"/>
            <a:ext cx="6026193" cy="707886"/>
          </a:xfrm>
          <a:prstGeom prst="rect">
            <a:avLst/>
          </a:prstGeom>
        </p:spPr>
        <p:txBody>
          <a:bodyPr wrap="square" lIns="36000" rIns="3600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提高客户满意度：通过更合理地分配资源，确保每个客户都能得到适当的关注和服务，从而提高客户满意度和忠诚度。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提升业务效率：通过优化分流流程，减少资源浪费和内部摩擦，提高业务处理速度和效率。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 Regular"/>
                <a:ea typeface="思源黑体 CN Regular"/>
              </a:rPr>
              <a:t>增强市场竞争力：通过最大化利用客户资源，提升公司的整体竞争力，赢得更多市场份额和机会。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Roboto Regular"/>
              <a:ea typeface="思源黑体 CN Regular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745916" y="5692323"/>
            <a:ext cx="648000" cy="64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04</a:t>
            </a:r>
            <a:endParaRPr lang="zh-CN" altLang="en-US" dirty="0"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4" name="矩形 3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业务提质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8" name="文本框 7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 flipH="1">
            <a:off x="7934325" y="913765"/>
            <a:ext cx="1958975" cy="82550"/>
            <a:chOff x="1214568" y="328489"/>
            <a:chExt cx="3433632" cy="144660"/>
          </a:xfrm>
        </p:grpSpPr>
        <p:sp>
          <p:nvSpPr>
            <p:cNvPr id="12" name="椭圆 11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4659512" y="683851"/>
            <a:ext cx="2872581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思源宋体 Heavy" panose="02020900000000000000" charset="-122"/>
                <a:sym typeface="思源黑体" panose="020B0500000000000000" pitchFamily="34" charset="-122"/>
              </a:rPr>
              <a:t>业务风险递延金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cs typeface="字魂58号-创中黑" panose="00000500000000000000" charset="-122"/>
              <a:sym typeface="思源黑体" panose="020B0500000000000000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98700" y="923290"/>
            <a:ext cx="1958975" cy="82550"/>
            <a:chOff x="1214568" y="328489"/>
            <a:chExt cx="3433632" cy="144660"/>
          </a:xfrm>
        </p:grpSpPr>
        <p:sp>
          <p:nvSpPr>
            <p:cNvPr id="19" name="椭圆 18"/>
            <p:cNvSpPr/>
            <p:nvPr/>
          </p:nvSpPr>
          <p:spPr>
            <a:xfrm flipH="1">
              <a:off x="4503540" y="328489"/>
              <a:ext cx="144660" cy="1446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flipH="1">
              <a:off x="4532239" y="357188"/>
              <a:ext cx="87262" cy="87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  <p:sp>
          <p:nvSpPr>
            <p:cNvPr id="21" name="矩形: 圆角 42"/>
            <p:cNvSpPr/>
            <p:nvPr/>
          </p:nvSpPr>
          <p:spPr>
            <a:xfrm>
              <a:off x="1214568" y="369200"/>
              <a:ext cx="3221729" cy="86436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字魂58号-创中黑" panose="00000500000000000000" charset="-122"/>
                <a:sym typeface="思源黑体" panose="020B05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99975" y="1606905"/>
            <a:ext cx="9992049" cy="1938020"/>
          </a:xfrm>
          <a:prstGeom prst="rect">
            <a:avLst/>
          </a:prstGeom>
          <a:noFill/>
          <a:ln w="19050">
            <a:solidFill>
              <a:srgbClr val="283C9F"/>
            </a:solidFill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于长期融资合作项目特殊，应合作方要求，我们应有绝对的保密性，私密性，良好职业操守基础条件来确保合作顺利进行，为避免合作过程中，收尾过程中出现未知因素而产生连带合作方上市公司股价影响，因此，需启动风险递延金模式结算项目分红。合作方对公司风险递延金比例为15%，由于项目主要主力由销售部承接，因此，风险递延金按照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:1比例共同承担。目前销售部风险递延金比例暂定占比项目分红1.5%,具体计算公式明细如下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1213436" y="3781762"/>
          <a:ext cx="11474547" cy="2392387"/>
        </p:xfrm>
        <a:graphic>
          <a:graphicData uri="http://schemas.openxmlformats.org/drawingml/2006/table">
            <a:tbl>
              <a:tblPr/>
              <a:tblGrid>
                <a:gridCol w="2609632"/>
                <a:gridCol w="2132907"/>
                <a:gridCol w="2508381"/>
                <a:gridCol w="2341437"/>
              </a:tblGrid>
              <a:tr h="6530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项目分红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/CNY</a:t>
                      </a:r>
                      <a:endParaRPr lang="en-US" altLang="en-US" sz="1800" b="1" dirty="0">
                        <a:solidFill>
                          <a:srgbClr val="FFFFFF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9050" cap="rnd">
                      <a:noFill/>
                      <a:prstDash val="solid"/>
                    </a:lnL>
                    <a:lnR w="3175">
                      <a:noFill/>
                      <a:prstDash val="dot"/>
                    </a:lnR>
                    <a:lnT w="19050" cap="rnd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递延金比例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/%</a:t>
                      </a:r>
                      <a:endParaRPr lang="en-US" altLang="en-US" sz="1800" b="1" dirty="0">
                        <a:solidFill>
                          <a:srgbClr val="FFFFFF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3175">
                      <a:noFill/>
                      <a:prstDash val="dot"/>
                    </a:lnL>
                    <a:lnR w="3175">
                      <a:noFill/>
                      <a:prstDash val="dot"/>
                    </a:lnR>
                    <a:lnT w="19050" cap="rnd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风险递延金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/CNY</a:t>
                      </a:r>
                      <a:endParaRPr lang="en-US" altLang="en-US" sz="1800" b="1" dirty="0">
                        <a:solidFill>
                          <a:srgbClr val="FFFFFF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3175">
                      <a:noFill/>
                      <a:prstDash val="dot"/>
                    </a:lnL>
                    <a:lnR w="3175">
                      <a:noFill/>
                      <a:prstDash val="dot"/>
                    </a:lnR>
                    <a:lnT w="19050" cap="rnd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solidFill>
                            <a:srgbClr val="FFFFFF"/>
                          </a:solidFill>
                          <a:latin typeface="微软雅黑" panose="020B0503020204020204" charset="-122"/>
                        </a:rPr>
                        <a:t>发放日期</a:t>
                      </a:r>
                      <a:endParaRPr lang="en-US" altLang="en-US" sz="1800" b="1" dirty="0">
                        <a:solidFill>
                          <a:srgbClr val="FFFFFF"/>
                        </a:solidFill>
                        <a:latin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3175">
                      <a:noFill/>
                      <a:prstDash val="dot"/>
                    </a:lnL>
                    <a:lnR w="19050" cap="rnd">
                      <a:noFill/>
                      <a:prstDash val="solid"/>
                    </a:lnR>
                    <a:lnT w="19050" cap="rnd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579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20000</a:t>
                      </a:r>
                      <a:endParaRPr lang="en-US" altLang="en-US" sz="1600" b="0" spc="130" dirty="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1.5</a:t>
                      </a:r>
                      <a:endParaRPr lang="en-US" altLang="en-US" sz="16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300</a:t>
                      </a:r>
                      <a:endParaRPr lang="en-US" altLang="en-US" sz="1600" b="0" spc="130" dirty="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2025/01/01</a:t>
                      </a:r>
                      <a:endParaRPr lang="en-US" altLang="en-US" sz="16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9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50000</a:t>
                      </a:r>
                      <a:endParaRPr lang="en-US" altLang="en-US" sz="1600" b="0" spc="130" dirty="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cPr>
                    <a:lnL w="3175">
                      <a:solidFill>
                        <a:srgbClr val="144D73"/>
                      </a:solidFill>
                      <a:prstDash val="dot"/>
                    </a:lnL>
                    <a:lnR w="3175">
                      <a:solidFill>
                        <a:srgbClr val="144D73"/>
                      </a:solidFill>
                      <a:prstDash val="dot"/>
                    </a:ln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750</a:t>
                      </a:r>
                      <a:endParaRPr lang="en-US" altLang="en-US" sz="16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2025/01/01</a:t>
                      </a:r>
                      <a:endParaRPr lang="en-US" altLang="en-US" sz="16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803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100000</a:t>
                      </a:r>
                      <a:endParaRPr lang="en-US" altLang="en-US" sz="1600" b="0" spc="130" dirty="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cPr>
                    <a:lnL w="3175">
                      <a:solidFill>
                        <a:srgbClr val="144D73"/>
                      </a:solidFill>
                      <a:prstDash val="dot"/>
                    </a:lnL>
                    <a:lnR w="3175">
                      <a:solidFill>
                        <a:srgbClr val="144D73"/>
                      </a:solidFill>
                      <a:prstDash val="dot"/>
                    </a:lnR>
                    <a:lnB w="19050" cap="rnd">
                      <a:solidFill>
                        <a:srgbClr val="144D7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1500</a:t>
                      </a:r>
                      <a:endParaRPr lang="en-US" altLang="en-US" sz="1600" b="0" spc="130" dirty="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汉仪旗黑-40S"/>
                          <a:ea typeface="汉仪旗黑-40S"/>
                        </a:defRPr>
                      </a:lvl9pPr>
                    </a:lstStyle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spc="130" dirty="0">
                          <a:solidFill>
                            <a:srgbClr val="40404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2025/01/01</a:t>
                      </a:r>
                      <a:endParaRPr lang="en-US" altLang="en-US" sz="1600" b="0" spc="130" dirty="0">
                        <a:solidFill>
                          <a:srgbClr val="404040"/>
                        </a:solidFill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181426" y="146785"/>
            <a:ext cx="2180854" cy="433061"/>
            <a:chOff x="181426" y="101960"/>
            <a:chExt cx="2180854" cy="433061"/>
          </a:xfrm>
        </p:grpSpPr>
        <p:sp>
          <p:nvSpPr>
            <p:cNvPr id="6" name="矩形 5"/>
            <p:cNvSpPr/>
            <p:nvPr/>
          </p:nvSpPr>
          <p:spPr>
            <a:xfrm>
              <a:off x="181426" y="101960"/>
              <a:ext cx="93518" cy="433061"/>
            </a:xfrm>
            <a:prstGeom prst="rect">
              <a:avLst/>
            </a:prstGeom>
            <a:solidFill>
              <a:srgbClr val="283C9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74944" y="118435"/>
              <a:ext cx="2087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思源黑体" panose="020B0500000000000000" pitchFamily="34" charset="-122"/>
                </a:rPr>
                <a:t>业务提质</a:t>
              </a:r>
              <a:endParaRPr lang="zh-CN" alt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ea typeface="思源黑体" panose="020B0500000000000000" pitchFamily="3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0312746" y="72082"/>
            <a:ext cx="1697827" cy="683851"/>
            <a:chOff x="10312746" y="35138"/>
            <a:chExt cx="1697827" cy="683851"/>
          </a:xfrm>
        </p:grpSpPr>
        <p:sp>
          <p:nvSpPr>
            <p:cNvPr id="10" name="文本框 9"/>
            <p:cNvSpPr txBox="1"/>
            <p:nvPr/>
          </p:nvSpPr>
          <p:spPr>
            <a:xfrm>
              <a:off x="10968466" y="167832"/>
              <a:ext cx="10421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ln w="15875">
                    <a:noFill/>
                  </a:ln>
                  <a:solidFill>
                    <a:srgbClr val="1C328A"/>
                  </a:solidFill>
                  <a:ea typeface="思源黑体" panose="020B0500000000000000" pitchFamily="34" charset="-122"/>
                </a:rPr>
                <a:t>嘉誉有方</a:t>
              </a:r>
              <a:endParaRPr lang="zh-CN" altLang="en-US" sz="1600" dirty="0">
                <a:ln w="15875">
                  <a:noFill/>
                </a:ln>
                <a:solidFill>
                  <a:srgbClr val="1C328A"/>
                </a:solidFill>
                <a:ea typeface="思源黑体" panose="020B0500000000000000" pitchFamily="34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10" b="89898" l="5008" r="94324">
                          <a14:foregroundMark x1="7679" y1="32796" x2="7679" y2="32796"/>
                          <a14:foregroundMark x1="5676" y1="42020" x2="5676" y2="42020"/>
                          <a14:foregroundMark x1="64441" y1="57101" x2="64441" y2="57101"/>
                          <a14:foregroundMark x1="39566" y1="65886" x2="39566" y2="65886"/>
                          <a14:foregroundMark x1="41068" y1="64129" x2="41068" y2="64129"/>
                          <a14:foregroundMark x1="45075" y1="66471" x2="45075" y2="66471"/>
                          <a14:foregroundMark x1="53088" y1="69546" x2="53088" y2="69546"/>
                          <a14:foregroundMark x1="46578" y1="68082" x2="46578" y2="68082"/>
                          <a14:foregroundMark x1="47913" y1="66911" x2="50918" y2="68082"/>
                          <a14:foregroundMark x1="53923" y1="68375" x2="53923" y2="68375"/>
                          <a14:foregroundMark x1="53923" y1="68521" x2="55593" y2="69693"/>
                          <a14:foregroundMark x1="60935" y1="70278" x2="62938" y2="70571"/>
                          <a14:foregroundMark x1="64608" y1="70571" x2="65109" y2="70864"/>
                          <a14:foregroundMark x1="73456" y1="70278" x2="73456" y2="70278"/>
                          <a14:foregroundMark x1="80801" y1="66618" x2="81469" y2="66325"/>
                          <a14:foregroundMark x1="87646" y1="63250" x2="87646" y2="63250"/>
                          <a14:foregroundMark x1="88982" y1="59736" x2="88982" y2="59736"/>
                          <a14:foregroundMark x1="89983" y1="58272" x2="89983" y2="58272"/>
                          <a14:foregroundMark x1="89983" y1="58272" x2="89983" y2="58272"/>
                          <a14:foregroundMark x1="86311" y1="57687" x2="86311" y2="57687"/>
                          <a14:foregroundMark x1="83139" y1="57540" x2="83139" y2="57540"/>
                          <a14:foregroundMark x1="84975" y1="57394" x2="85643" y2="57247"/>
                          <a14:foregroundMark x1="90150" y1="57540" x2="90150" y2="57540"/>
                          <a14:foregroundMark x1="94324" y1="56223" x2="94324" y2="56223"/>
                          <a14:foregroundMark x1="26878" y1="68960" x2="26878" y2="68960"/>
                          <a14:foregroundMark x1="19866" y1="75403" x2="19866" y2="75403"/>
                          <a14:foregroundMark x1="19866" y1="75403" x2="19699" y2="76135"/>
                          <a14:foregroundMark x1="18364" y1="78477" x2="18197" y2="78917"/>
                          <a14:foregroundMark x1="17529" y1="80234" x2="16861" y2="80820"/>
                          <a14:foregroundMark x1="15025" y1="81698" x2="14190" y2="82430"/>
                          <a14:foregroundMark x1="13189" y1="83455" x2="13189" y2="83455"/>
                          <a14:foregroundMark x1="6678" y1="87408" x2="6678" y2="87408"/>
                          <a14:foregroundMark x1="19699" y1="87116" x2="19699" y2="87116"/>
                          <a14:foregroundMark x1="22705" y1="84919" x2="22705" y2="84919"/>
                          <a14:foregroundMark x1="29048" y1="74085" x2="29048" y2="74085"/>
                          <a14:foregroundMark x1="33556" y1="70132" x2="33556" y2="701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37"/>
            <a:stretch>
              <a:fillRect/>
            </a:stretch>
          </p:blipFill>
          <p:spPr>
            <a:xfrm>
              <a:off x="10312746" y="35138"/>
              <a:ext cx="655721" cy="683851"/>
            </a:xfrm>
            <a:prstGeom prst="rect">
              <a:avLst/>
            </a:prstGeom>
          </p:spPr>
        </p:pic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DIAGRAM_VIRTUALLY_FRAME" val="{&quot;height&quot;:180.03874015748028,&quot;left&quot;:98.05653543307086,&quot;top&quot;:312.8271653543307,&quot;width&quot;:771.6648818897638}"/>
</p:tagLst>
</file>

<file path=ppt/tags/tag11.xml><?xml version="1.0" encoding="utf-8"?>
<p:tagLst xmlns:p="http://schemas.openxmlformats.org/presentationml/2006/main">
  <p:tag name="KSO_WM_DIAGRAM_VIRTUALLY_FRAME" val="{&quot;height&quot;:180.03874015748028,&quot;left&quot;:98.05653543307086,&quot;top&quot;:312.8271653543307,&quot;width&quot;:771.6648818897638}"/>
</p:tagLst>
</file>

<file path=ppt/tags/tag12.xml><?xml version="1.0" encoding="utf-8"?>
<p:tagLst xmlns:p="http://schemas.openxmlformats.org/presentationml/2006/main">
  <p:tag name="KSO_WM_DIAGRAM_VIRTUALLY_FRAME" val="{&quot;height&quot;:180.03874015748028,&quot;left&quot;:98.05653543307086,&quot;top&quot;:312.8271653543307,&quot;width&quot;:771.6648818897638}"/>
</p:tagLst>
</file>

<file path=ppt/tags/tag13.xml><?xml version="1.0" encoding="utf-8"?>
<p:tagLst xmlns:p="http://schemas.openxmlformats.org/presentationml/2006/main">
  <p:tag name="KSO_WM_DIAGRAM_VIRTUALLY_FRAME" val="{&quot;height&quot;:180.03874015748028,&quot;left&quot;:98.05653543307086,&quot;top&quot;:312.8271653543307,&quot;width&quot;:771.6648818897638}"/>
</p:tagLst>
</file>

<file path=ppt/tags/tag14.xml><?xml version="1.0" encoding="utf-8"?>
<p:tagLst xmlns:p="http://schemas.openxmlformats.org/presentationml/2006/main">
  <p:tag name="KSO_WM_DIAGRAM_VIRTUALLY_FRAME" val="{&quot;height&quot;:180.03874015748028,&quot;left&quot;:98.05653543307086,&quot;top&quot;:312.8271653543307,&quot;width&quot;:771.6648818897638}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17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18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19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1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2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3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4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5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6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7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8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29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1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2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3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4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5.xml><?xml version="1.0" encoding="utf-8"?>
<p:tagLst xmlns:p="http://schemas.openxmlformats.org/presentationml/2006/main">
  <p:tag name="KSO_WM_DIAGRAM_VIRTUALLY_FRAME" val="{&quot;height&quot;:299.3264566929133,&quot;left&quot;:71.27543307086611,&quot;top&quot;:144.15307086614172,&quot;width&quot;:817.4178740157482}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38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39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1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2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3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4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5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6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7.xml><?xml version="1.0" encoding="utf-8"?>
<p:tagLst xmlns:p="http://schemas.openxmlformats.org/presentationml/2006/main">
  <p:tag name="KSO_WM_DIAGRAM_VIRTUALLY_FRAME" val="{&quot;height&quot;:249.85417322834647,&quot;left&quot;:45.4287401574803,&quot;top&quot;:284.7195275590551,&quot;width&quot;:869.0614960629922}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0.xml><?xml version="1.0" encoding="utf-8"?>
<p:tagLst xmlns:p="http://schemas.openxmlformats.org/presentationml/2006/main">
  <p:tag name="KSO_WM_UNIT_TABLE_BEAUTIFY" val="smartTable{fd72b84a-fcaa-49ce-a5ac-33752e078900}"/>
  <p:tag name="TABLE_SKINIDX" val="0"/>
  <p:tag name="TABLE_COLORIDX" val="a"/>
  <p:tag name="TABLE_ENDDRAG_ORIGIN_RECT" val="951*237"/>
  <p:tag name="TABLE_ENDDRAG_RECT" val="8*177*951*237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UNIT_VALUE" val="1414*338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803_1*d*1"/>
  <p:tag name="KSO_WM_TEMPLATE_CATEGORY" val="custom"/>
  <p:tag name="KSO_WM_TEMPLATE_INDEX" val="20231803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803_1*i*1"/>
  <p:tag name="KSO_WM_TEMPLATE_CATEGORY" val="custom"/>
  <p:tag name="KSO_WM_TEMPLATE_INDEX" val="20231803"/>
  <p:tag name="KSO_WM_UNIT_LAYERLEVEL" val="1"/>
  <p:tag name="KSO_WM_TAG_VERSION" val="3.0"/>
  <p:tag name="KSO_WM_BEAUTIFY_FLAG" val="#wm#"/>
  <p:tag name="KSO_WM_UNIT_LINE_FORE_SCHEMECOLOR_INDEX" val="13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14"/>
  <p:tag name="KSO_WM_TEMPLATE_INDEX" val="20231803"/>
  <p:tag name="KSO_WM_UNIT_ID" val="custom20231803_1*a*1"/>
  <p:tag name="KSO_WM_UNIT_TEXT_FILL_FORE_SCHEMECOLOR_INDEX" val="2"/>
  <p:tag name="KSO_WM_UNIT_TEXT_FILL_TYPE" val="1"/>
  <p:tag name="KSO_WM_UNIT_USESOURCEFORMAT_APPLY" val="1"/>
  <p:tag name="KSO_WM_UNIT_PRESET_TEXT" val="单击此处&#10;添加文档标题"/>
</p:tagLst>
</file>

<file path=ppt/tags/tag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l_i"/>
  <p:tag name="KSO_WM_TEMPLATE_CATEGORY" val="diagram"/>
  <p:tag name="KSO_WM_TEMPLATE_INDEX" val="20231763"/>
  <p:tag name="KSO_WM_UNIT_LAYERLEVEL" val="1_1"/>
  <p:tag name="KSO_WM_TAG_VERSION" val="3.0"/>
  <p:tag name="KSO_WM_DIAGRAM_VERSION" val="3"/>
  <p:tag name="KSO_WM_DIAGRAM_COLOR_TRICK" val="1"/>
  <p:tag name="KSO_WM_DIAGRAM_COLOR_TEXT_CAN_REMOVE" val="n"/>
  <p:tag name="KSO_WM_DIAGRAM_MAX_ITEMCNT" val="3"/>
  <p:tag name="KSO_WM_DIAGRAM_MIN_ITEMCNT" val="1"/>
  <p:tag name="KSO_WM_DIAGRAM_VIRTUALLY_FRAME" val="{&quot;height&quot;:210.0500030517578,&quot;left&quot;:54.79998779296875,&quot;top&quot;:267.26259689931794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ID" val="diagram20231763_1*l_i*1_1"/>
  <p:tag name="KSO_WM_UNIT_INDEX" val="1_1"/>
  <p:tag name="KSO_WM_DIAGRAM_GROUP_CODE" val="l1-1"/>
</p:tagLst>
</file>

<file path=ppt/tags/tag5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1763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MAX_ITEMCNT" val="3"/>
  <p:tag name="KSO_WM_DIAGRAM_MIN_ITEMCNT" val="1"/>
  <p:tag name="KSO_WM_DIAGRAM_VIRTUALLY_FRAME" val="{&quot;height&quot;:210.0500030517578,&quot;left&quot;:54.79998779296875,&quot;top&quot;:267.26259689931794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。单击此处输入你的项正文，文字是您思想的提炼。单击此处输入你的项正文，文字是您思想的提炼，请尽量言简意赅的阐述观点。单击此处输入你的项正文，文字是您思想的提炼。"/>
  <p:tag name="KSO_WM_UNIT_ID" val="diagram20231763_1*l_h_f*1_1_1"/>
  <p:tag name="KSO_WM_UNIT_INDEX" val="1_1_1"/>
  <p:tag name="KSO_WM_DIAGRAM_GROUP_CODE" val="l1-1"/>
</p:tagLst>
</file>

<file path=ppt/tags/tag5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1763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MAX_ITEMCNT" val="3"/>
  <p:tag name="KSO_WM_DIAGRAM_MIN_ITEMCNT" val="1"/>
  <p:tag name="KSO_WM_DIAGRAM_VIRTUALLY_FRAME" val="{&quot;height&quot;:210.0500030517578,&quot;left&quot;:54.79998779296875,&quot;top&quot;:267.26259689931794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添加标题"/>
  <p:tag name="KSO_WM_UNIT_ID" val="diagram20231763_1*l_h_a*1_1_1"/>
  <p:tag name="KSO_WM_UNIT_INDEX" val="1_1_1"/>
  <p:tag name="KSO_WM_DIAGRAM_GROUP_CODE" val="l1-1"/>
</p:tagLst>
</file>

<file path=ppt/tags/tag59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850.4*210.05"/>
  <p:tag name="KSO_WM_SLIDE_POSITION" val="54.8*267.263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803"/>
  <p:tag name="KSO_WM_TEMPLATE_SUBCATEGORY" val="0"/>
  <p:tag name="KSO_WM_SLIDE_INDEX" val="1"/>
  <p:tag name="KSO_WM_TAG_VERSION" val="3.0"/>
  <p:tag name="KSO_WM_SLIDE_ID" val="custom20231803_1"/>
  <p:tag name="KSO_WM_SLIDE_ITEM_CNT" val="1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18"/>
  <p:tag name="KSO_WM_TEMPLATE_INDEX" val="20231863"/>
  <p:tag name="KSO_WM_UNIT_ID" val="custom20231863_1*a*1"/>
  <p:tag name="KSO_WM_UNIT_PRESET_TEXT" val="单击添加标题"/>
</p:tagLst>
</file>

<file path=ppt/tags/tag64.xml><?xml version="1.0" encoding="utf-8"?>
<p:tagLst xmlns:p="http://schemas.openxmlformats.org/presentationml/2006/main">
  <p:tag name="KSO_WM_UNIT_VALUE" val="1904*199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863_1*d*1"/>
  <p:tag name="KSO_WM_TEMPLATE_CATEGORY" val="custom"/>
  <p:tag name="KSO_WM_TEMPLATE_INDEX" val="20231863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1986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MAX_ITEMCNT" val="3"/>
  <p:tag name="KSO_WM_DIAGRAM_MIN_ITEMCNT" val="1"/>
  <p:tag name="KSO_WM_DIAGRAM_VIRTUALLY_FRAME" val="{&quot;height&quot;:319.65,&quot;left&quot;:638.0533403531773,&quot;top&quot;:125.4,&quot;width&quot;:267.200012207031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。单击此处输入你的项正文，文字是您思想的提炼，请尽量言简意赅的阐述。单击此处输入你的项正文，文字是您思想的提炼，请尽量言简意赅的阐述观点。单击此处输入你的项正文，文字是您思想的提炼，请尽量言简意赅的阐述。单击此处输入你的项正文，文字是您思想的提炼，请尽量言简意赅的阐述。单击此处输入你的项正文，文字是您思想的提炼，请尽量言简意赅的阐述观点。单击此处输入你的项正文内容。"/>
  <p:tag name="KSO_WM_UNIT_ID" val="diagram20231986_1*l_h_f*1_1_1"/>
  <p:tag name="KSO_WM_UNIT_INDEX" val="1_1_1"/>
  <p:tag name="KSO_WM_DIAGRAM_GROUP_CODE" val="l1-1"/>
</p:tagLst>
</file>

<file path=ppt/tags/tag66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267.15*319.65"/>
  <p:tag name="KSO_WM_SLIDE_POSITION" val="638.078*125.4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863"/>
  <p:tag name="KSO_WM_TEMPLATE_SUBCATEGORY" val="0"/>
  <p:tag name="KSO_WM_SLIDE_INDEX" val="1"/>
  <p:tag name="KSO_WM_TAG_VERSION" val="3.0"/>
  <p:tag name="KSO_WM_SLIDE_ID" val="custom20231863_1"/>
  <p:tag name="KSO_WM_SLIDE_ITEM_CNT" val="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commondata" val="eyJoZGlkIjoiYjQ1NWE0ODQ1YWM0ODFmYTI5MjZjNDMwNDE2ZTdiY2MifQ==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DIAGRAM_VIRTUALLY_FRAME" val="{&quot;height&quot;:180.03874015748028,&quot;left&quot;:98.05653543307086,&quot;top&quot;:312.8271653543307,&quot;width&quot;:771.664881889763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13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944E3"/>
      </a:accent1>
      <a:accent2>
        <a:srgbClr val="A762BB"/>
      </a:accent2>
      <a:accent3>
        <a:srgbClr val="1944E3"/>
      </a:accent3>
      <a:accent4>
        <a:srgbClr val="A762BB"/>
      </a:accent4>
      <a:accent5>
        <a:srgbClr val="1944E3"/>
      </a:accent5>
      <a:accent6>
        <a:srgbClr val="A762BB"/>
      </a:accent6>
      <a:hlink>
        <a:srgbClr val="1944E3"/>
      </a:hlink>
      <a:folHlink>
        <a:srgbClr val="A762BB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13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944E3"/>
      </a:accent1>
      <a:accent2>
        <a:srgbClr val="A762BB"/>
      </a:accent2>
      <a:accent3>
        <a:srgbClr val="1944E3"/>
      </a:accent3>
      <a:accent4>
        <a:srgbClr val="A762BB"/>
      </a:accent4>
      <a:accent5>
        <a:srgbClr val="1944E3"/>
      </a:accent5>
      <a:accent6>
        <a:srgbClr val="A762BB"/>
      </a:accent6>
      <a:hlink>
        <a:srgbClr val="1944E3"/>
      </a:hlink>
      <a:folHlink>
        <a:srgbClr val="A762BB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6293</Words>
  <Application>WPS 演示</Application>
  <PresentationFormat>宽屏</PresentationFormat>
  <Paragraphs>595</Paragraphs>
  <Slides>23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49" baseType="lpstr">
      <vt:lpstr>Arial</vt:lpstr>
      <vt:lpstr>宋体</vt:lpstr>
      <vt:lpstr>Wingdings</vt:lpstr>
      <vt:lpstr>思源黑体</vt:lpstr>
      <vt:lpstr>思源宋体 Heavy</vt:lpstr>
      <vt:lpstr>黑体</vt:lpstr>
      <vt:lpstr>思源黑体</vt:lpstr>
      <vt:lpstr>字魂58号-创中黑</vt:lpstr>
      <vt:lpstr>Roboto Regular</vt:lpstr>
      <vt:lpstr>思源黑体 CN Regular</vt:lpstr>
      <vt:lpstr>思源黑体 CN Bold</vt:lpstr>
      <vt:lpstr>阿里巴巴普惠体</vt:lpstr>
      <vt:lpstr>汉仪旗黑-40S</vt:lpstr>
      <vt:lpstr>微软雅黑</vt:lpstr>
      <vt:lpstr>等线</vt:lpstr>
      <vt:lpstr>Arial Unicode MS</vt:lpstr>
      <vt:lpstr>等线 Light</vt:lpstr>
      <vt:lpstr>汉仪正圆-95W</vt:lpstr>
      <vt:lpstr>Roboto Bold</vt:lpstr>
      <vt:lpstr>Segoe Print</vt:lpstr>
      <vt:lpstr>仿宋</vt:lpstr>
      <vt:lpstr>Calibri</vt:lpstr>
      <vt:lpstr>Wingdings</vt:lpstr>
      <vt:lpstr>Office 主题​​</vt:lpstr>
      <vt:lpstr>1_Office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添加文档标题</vt:lpstr>
      <vt:lpstr>PowerPoint 演示文稿</vt:lpstr>
      <vt:lpstr>PowerPoint 演示文稿</vt:lpstr>
      <vt:lpstr>PowerPoint 演示文稿</vt:lpstr>
      <vt:lpstr>单击添加标题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jett zhou</dc:creator>
  <cp:lastModifiedBy>Sunny很忙</cp:lastModifiedBy>
  <cp:revision>6</cp:revision>
  <dcterms:created xsi:type="dcterms:W3CDTF">2024-02-13T05:16:00Z</dcterms:created>
  <dcterms:modified xsi:type="dcterms:W3CDTF">2024-02-18T02:23:50Z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9F2C619D10C94552836A277D330BC011_12</vt:lpwstr>
  </property>
  <property fmtid="{D5CDD505-2E9C-101B-9397-08002B2CF9AE}" pid="3" name="KSOProductBuildVer">
    <vt:lpwstr>2052-12.1.0.16250</vt:lpwstr>
  </property>
</Properties>
</file>